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51" r:id="rId2"/>
    <p:sldId id="572" r:id="rId3"/>
    <p:sldId id="568" r:id="rId4"/>
    <p:sldId id="569" r:id="rId5"/>
    <p:sldId id="570" r:id="rId6"/>
    <p:sldId id="574" r:id="rId7"/>
    <p:sldId id="575" r:id="rId8"/>
    <p:sldId id="576" r:id="rId9"/>
    <p:sldId id="577" r:id="rId10"/>
    <p:sldId id="573" r:id="rId11"/>
    <p:sldId id="602" r:id="rId12"/>
    <p:sldId id="567" r:id="rId13"/>
    <p:sldId id="579" r:id="rId14"/>
    <p:sldId id="580" r:id="rId15"/>
    <p:sldId id="581" r:id="rId16"/>
    <p:sldId id="582" r:id="rId17"/>
    <p:sldId id="603" r:id="rId18"/>
    <p:sldId id="584" r:id="rId19"/>
    <p:sldId id="585" r:id="rId20"/>
    <p:sldId id="599" r:id="rId21"/>
    <p:sldId id="605" r:id="rId22"/>
    <p:sldId id="601" r:id="rId23"/>
    <p:sldId id="600" r:id="rId24"/>
    <p:sldId id="587" r:id="rId25"/>
    <p:sldId id="592" r:id="rId26"/>
    <p:sldId id="593" r:id="rId27"/>
    <p:sldId id="588" r:id="rId28"/>
    <p:sldId id="594" r:id="rId29"/>
    <p:sldId id="589" r:id="rId30"/>
    <p:sldId id="596" r:id="rId31"/>
    <p:sldId id="595" r:id="rId32"/>
    <p:sldId id="597" r:id="rId33"/>
    <p:sldId id="604" r:id="rId34"/>
    <p:sldId id="59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an tang" initials="jt" lastIdx="1" clrIdx="0">
    <p:extLst>
      <p:ext uri="{19B8F6BF-5375-455C-9EA6-DF929625EA0E}">
        <p15:presenceInfo xmlns:p15="http://schemas.microsoft.com/office/powerpoint/2012/main" userId="S-1-5-21-2294777299-304657312-1235955825-2696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875"/>
    <p:restoredTop sz="94169"/>
  </p:normalViewPr>
  <p:slideViewPr>
    <p:cSldViewPr snapToGrid="0">
      <p:cViewPr varScale="1">
        <p:scale>
          <a:sx n="151" d="100"/>
          <a:sy n="151" d="100"/>
        </p:scale>
        <p:origin x="792" y="184"/>
      </p:cViewPr>
      <p:guideLst/>
    </p:cSldViewPr>
  </p:slideViewPr>
  <p:outlineViewPr>
    <p:cViewPr>
      <p:scale>
        <a:sx n="33" d="100"/>
        <a:sy n="33" d="100"/>
      </p:scale>
      <p:origin x="0" y="-3312"/>
    </p:cViewPr>
  </p:outlineViewPr>
  <p:notesTextViewPr>
    <p:cViewPr>
      <p:scale>
        <a:sx n="1" d="1"/>
        <a:sy n="1" d="1"/>
      </p:scale>
      <p:origin x="0" y="0"/>
    </p:cViewPr>
  </p:notesTextViewPr>
  <p:sorterViewPr>
    <p:cViewPr>
      <p:scale>
        <a:sx n="100" d="100"/>
        <a:sy n="100" d="100"/>
      </p:scale>
      <p:origin x="0" y="-53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C4C8B7-AC26-4922-A012-A29B57C4ECFE}" type="datetimeFigureOut">
              <a:rPr lang="en-US" smtClean="0"/>
              <a:t>11/12/24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61ABBE-74E0-4DD6-974A-50B8C8A79D8D}" type="slidenum">
              <a:rPr lang="en-US" smtClean="0"/>
              <a:t>‹#›</a:t>
            </a:fld>
            <a:endParaRPr lang="en-US"/>
          </a:p>
        </p:txBody>
      </p:sp>
    </p:spTree>
    <p:extLst>
      <p:ext uri="{BB962C8B-B14F-4D97-AF65-F5344CB8AC3E}">
        <p14:creationId xmlns:p14="http://schemas.microsoft.com/office/powerpoint/2010/main" val="4139890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5CA887-7947-6549-8D76-493BB46BBC87}" type="slidenum">
              <a:rPr lang="en-US" smtClean="0"/>
              <a:t>1</a:t>
            </a:fld>
            <a:endParaRPr lang="en-US"/>
          </a:p>
        </p:txBody>
      </p:sp>
    </p:spTree>
    <p:extLst>
      <p:ext uri="{BB962C8B-B14F-4D97-AF65-F5344CB8AC3E}">
        <p14:creationId xmlns:p14="http://schemas.microsoft.com/office/powerpoint/2010/main" val="1672813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648704A-95B2-4EC6-AB97-449348F56CA3}" type="datetimeFigureOut">
              <a:rPr lang="en-US" smtClean="0"/>
              <a:t>11/12/24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1781264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48704A-95B2-4EC6-AB97-449348F56CA3}" type="datetimeFigureOut">
              <a:rPr lang="en-US" smtClean="0"/>
              <a:t>11/12/24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550655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48704A-95B2-4EC6-AB97-449348F56CA3}" type="datetimeFigureOut">
              <a:rPr lang="en-US" smtClean="0"/>
              <a:t>11/12/24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2326862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48704A-95B2-4EC6-AB97-449348F56CA3}" type="datetimeFigureOut">
              <a:rPr lang="en-US" smtClean="0"/>
              <a:t>11/12/24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396307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48704A-95B2-4EC6-AB97-449348F56CA3}" type="datetimeFigureOut">
              <a:rPr lang="en-US" smtClean="0"/>
              <a:t>11/12/24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1302726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48704A-95B2-4EC6-AB97-449348F56CA3}" type="datetimeFigureOut">
              <a:rPr lang="en-US" smtClean="0"/>
              <a:t>11/12/24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284401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48704A-95B2-4EC6-AB97-449348F56CA3}" type="datetimeFigureOut">
              <a:rPr lang="en-US" smtClean="0"/>
              <a:t>11/12/24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2056129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48704A-95B2-4EC6-AB97-449348F56CA3}" type="datetimeFigureOut">
              <a:rPr lang="en-US" smtClean="0"/>
              <a:t>11/12/24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646674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48704A-95B2-4EC6-AB97-449348F56CA3}" type="datetimeFigureOut">
              <a:rPr lang="en-US" smtClean="0"/>
              <a:t>11/12/24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663416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48704A-95B2-4EC6-AB97-449348F56CA3}" type="datetimeFigureOut">
              <a:rPr lang="en-US" smtClean="0"/>
              <a:t>11/12/24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3263692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48704A-95B2-4EC6-AB97-449348F56CA3}" type="datetimeFigureOut">
              <a:rPr lang="en-US" smtClean="0"/>
              <a:t>11/12/24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7746A-4F4E-4097-8693-322D552D3AEE}" type="slidenum">
              <a:rPr lang="en-US" smtClean="0"/>
              <a:t>‹#›</a:t>
            </a:fld>
            <a:endParaRPr lang="en-US"/>
          </a:p>
        </p:txBody>
      </p:sp>
    </p:spTree>
    <p:extLst>
      <p:ext uri="{BB962C8B-B14F-4D97-AF65-F5344CB8AC3E}">
        <p14:creationId xmlns:p14="http://schemas.microsoft.com/office/powerpoint/2010/main" val="1684437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48704A-95B2-4EC6-AB97-449348F56CA3}" type="datetimeFigureOut">
              <a:rPr lang="en-US" smtClean="0"/>
              <a:t>11/12/24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7746A-4F4E-4097-8693-322D552D3AEE}" type="slidenum">
              <a:rPr lang="en-US" smtClean="0"/>
              <a:t>‹#›</a:t>
            </a:fld>
            <a:endParaRPr lang="en-US"/>
          </a:p>
        </p:txBody>
      </p:sp>
    </p:spTree>
    <p:extLst>
      <p:ext uri="{BB962C8B-B14F-4D97-AF65-F5344CB8AC3E}">
        <p14:creationId xmlns:p14="http://schemas.microsoft.com/office/powerpoint/2010/main" val="2031276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ian.tang@hec.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tiff"/><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chunyuan.li/" TargetMode="External"/><Relationship Id="rId2" Type="http://schemas.openxmlformats.org/officeDocument/2006/relationships/hyperlink" Target="https://hliu.cc/" TargetMode="External"/><Relationship Id="rId1" Type="http://schemas.openxmlformats.org/officeDocument/2006/relationships/slideLayout" Target="../slideLayouts/slideLayout2.xml"/><Relationship Id="rId5" Type="http://schemas.openxmlformats.org/officeDocument/2006/relationships/hyperlink" Target="https://pages.cs.wisc.edu/~yongjaelee/" TargetMode="External"/><Relationship Id="rId4" Type="http://schemas.openxmlformats.org/officeDocument/2006/relationships/hyperlink" Target="https://qywu.github.io/about.html"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arxiv.org/search/cs?searchtype=author&amp;query=Sastry,+G" TargetMode="External"/><Relationship Id="rId13" Type="http://schemas.openxmlformats.org/officeDocument/2006/relationships/hyperlink" Target="https://arxiv.org/search/cs?searchtype=author&amp;query=Sutskever,+I" TargetMode="External"/><Relationship Id="rId3" Type="http://schemas.openxmlformats.org/officeDocument/2006/relationships/hyperlink" Target="https://arxiv.org/search/cs?searchtype=author&amp;query=Kim,+J+W" TargetMode="External"/><Relationship Id="rId7" Type="http://schemas.openxmlformats.org/officeDocument/2006/relationships/hyperlink" Target="https://arxiv.org/search/cs?searchtype=author&amp;query=Agarwal,+S" TargetMode="External"/><Relationship Id="rId12" Type="http://schemas.openxmlformats.org/officeDocument/2006/relationships/hyperlink" Target="https://arxiv.org/search/cs?searchtype=author&amp;query=Krueger,+G" TargetMode="External"/><Relationship Id="rId2" Type="http://schemas.openxmlformats.org/officeDocument/2006/relationships/hyperlink" Target="https://arxiv.org/search/cs?searchtype=author&amp;query=Radford,+A" TargetMode="External"/><Relationship Id="rId1" Type="http://schemas.openxmlformats.org/officeDocument/2006/relationships/slideLayout" Target="../slideLayouts/slideLayout2.xml"/><Relationship Id="rId6" Type="http://schemas.openxmlformats.org/officeDocument/2006/relationships/hyperlink" Target="https://arxiv.org/search/cs?searchtype=author&amp;query=Goh,+G" TargetMode="External"/><Relationship Id="rId11" Type="http://schemas.openxmlformats.org/officeDocument/2006/relationships/hyperlink" Target="https://arxiv.org/search/cs?searchtype=author&amp;query=Clark,+J" TargetMode="External"/><Relationship Id="rId5" Type="http://schemas.openxmlformats.org/officeDocument/2006/relationships/hyperlink" Target="https://arxiv.org/search/cs?searchtype=author&amp;query=Ramesh,+A" TargetMode="External"/><Relationship Id="rId10" Type="http://schemas.openxmlformats.org/officeDocument/2006/relationships/hyperlink" Target="https://arxiv.org/search/cs?searchtype=author&amp;query=Mishkin,+P" TargetMode="External"/><Relationship Id="rId4" Type="http://schemas.openxmlformats.org/officeDocument/2006/relationships/hyperlink" Target="https://arxiv.org/search/cs?searchtype=author&amp;query=Hallacy,+C" TargetMode="External"/><Relationship Id="rId9" Type="http://schemas.openxmlformats.org/officeDocument/2006/relationships/hyperlink" Target="https://arxiv.org/search/cs?searchtype=author&amp;query=Askell,+A"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medium.com/@elvenkim1/clip-by-openai-by-first-running-the-colab-7bbd8fc8ea07" TargetMode="External"/><Relationship Id="rId2" Type="http://schemas.openxmlformats.org/officeDocument/2006/relationships/hyperlink" Target="https://colab.research.google.com/drive/1NRdzNsk58h9APO-Wo7ot8UCRX9kWxMHg?usp=sharing"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9D9AC-0A48-5C41-84B3-605D2ED017A0}"/>
              </a:ext>
            </a:extLst>
          </p:cNvPr>
          <p:cNvSpPr>
            <a:spLocks noGrp="1"/>
          </p:cNvSpPr>
          <p:nvPr>
            <p:ph type="ctrTitle"/>
          </p:nvPr>
        </p:nvSpPr>
        <p:spPr>
          <a:xfrm>
            <a:off x="457153" y="1242856"/>
            <a:ext cx="11039911" cy="1270102"/>
          </a:xfrm>
        </p:spPr>
        <p:txBody>
          <a:bodyPr>
            <a:normAutofit/>
          </a:bodyPr>
          <a:lstStyle/>
          <a:p>
            <a:r>
              <a:rPr lang="en-US" altLang="zh-CN" b="1" dirty="0">
                <a:solidFill>
                  <a:srgbClr val="C00000"/>
                </a:solidFill>
                <a:latin typeface="Times New Roman" panose="02020603050405020304" pitchFamily="18" charset="0"/>
                <a:cs typeface="Times New Roman" panose="02020603050405020304" pitchFamily="18" charset="0"/>
              </a:rPr>
              <a:t>Multi-modality</a:t>
            </a:r>
            <a:r>
              <a:rPr lang="zh-CN" altLang="en-US" b="1" dirty="0">
                <a:solidFill>
                  <a:srgbClr val="C00000"/>
                </a:solidFill>
                <a:latin typeface="Times New Roman" panose="02020603050405020304" pitchFamily="18" charset="0"/>
                <a:cs typeface="Times New Roman" panose="02020603050405020304" pitchFamily="18" charset="0"/>
              </a:rPr>
              <a:t> </a:t>
            </a:r>
            <a:r>
              <a:rPr lang="en-US" altLang="zh-CN" b="1" dirty="0">
                <a:solidFill>
                  <a:srgbClr val="C00000"/>
                </a:solidFill>
                <a:latin typeface="Times New Roman" panose="02020603050405020304" pitchFamily="18" charset="0"/>
                <a:cs typeface="Times New Roman" panose="02020603050405020304" pitchFamily="18" charset="0"/>
              </a:rPr>
              <a:t>Learning</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B317F857-EA1C-A54A-AEA4-25926C5432DA}"/>
              </a:ext>
            </a:extLst>
          </p:cNvPr>
          <p:cNvSpPr>
            <a:spLocks noGrp="1"/>
          </p:cNvSpPr>
          <p:nvPr>
            <p:ph type="subTitle" idx="1"/>
          </p:nvPr>
        </p:nvSpPr>
        <p:spPr>
          <a:xfrm>
            <a:off x="1469424" y="2626091"/>
            <a:ext cx="9144000" cy="1655762"/>
          </a:xfrm>
        </p:spPr>
        <p:txBody>
          <a:bodyPr>
            <a:normAutofit fontScale="77500" lnSpcReduction="20000"/>
          </a:bodyPr>
          <a:lstStyle/>
          <a:p>
            <a:r>
              <a:rPr lang="en-US" altLang="zh-Hans" b="1" dirty="0">
                <a:latin typeface="Times New Roman" panose="02020603050405020304" pitchFamily="18" charset="0"/>
                <a:cs typeface="Times New Roman" panose="02020603050405020304" pitchFamily="18" charset="0"/>
              </a:rPr>
              <a:t>Jian Tang </a:t>
            </a:r>
          </a:p>
          <a:p>
            <a:r>
              <a:rPr lang="en-US" altLang="zh-Hans" dirty="0">
                <a:latin typeface="Times New Roman" panose="02020603050405020304" pitchFamily="18" charset="0"/>
                <a:cs typeface="Times New Roman" panose="02020603050405020304" pitchFamily="18" charset="0"/>
              </a:rPr>
              <a:t>HEC Montreal</a:t>
            </a:r>
          </a:p>
          <a:p>
            <a:r>
              <a:rPr lang="en-US" altLang="zh-Hans" dirty="0">
                <a:latin typeface="Times New Roman" panose="02020603050405020304" pitchFamily="18" charset="0"/>
                <a:cs typeface="Times New Roman" panose="02020603050405020304" pitchFamily="18" charset="0"/>
              </a:rPr>
              <a:t>Mila-Quebec AI Institute</a:t>
            </a:r>
          </a:p>
          <a:p>
            <a:r>
              <a:rPr lang="en-US" altLang="zh-Hans" dirty="0">
                <a:latin typeface="Times New Roman" panose="02020603050405020304" pitchFamily="18" charset="0"/>
                <a:cs typeface="Times New Roman" panose="02020603050405020304" pitchFamily="18" charset="0"/>
              </a:rPr>
              <a:t>CIFAR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AI</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Research</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Chair</a:t>
            </a:r>
            <a:endParaRPr lang="en-US" altLang="zh-Hans" dirty="0">
              <a:latin typeface="Times New Roman" panose="02020603050405020304" pitchFamily="18" charset="0"/>
              <a:cs typeface="Times New Roman" panose="02020603050405020304" pitchFamily="18" charset="0"/>
            </a:endParaRPr>
          </a:p>
          <a:p>
            <a:r>
              <a:rPr lang="en-US" altLang="zh-Hans" dirty="0">
                <a:latin typeface="Times New Roman" panose="02020603050405020304" pitchFamily="18" charset="0"/>
                <a:cs typeface="Times New Roman" panose="02020603050405020304" pitchFamily="18" charset="0"/>
              </a:rPr>
              <a:t>Email: </a:t>
            </a:r>
            <a:r>
              <a:rPr lang="en-US" altLang="zh-Hans" dirty="0">
                <a:latin typeface="Times New Roman" panose="02020603050405020304" pitchFamily="18" charset="0"/>
                <a:cs typeface="Times New Roman" panose="02020603050405020304" pitchFamily="18" charset="0"/>
                <a:hlinkClick r:id="rId3"/>
              </a:rPr>
              <a:t>jian.tang@hec.ca</a:t>
            </a:r>
            <a:endParaRPr lang="en-US" altLang="zh-Han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59B210F-6542-8D41-A398-93783A5C51E4}"/>
              </a:ext>
            </a:extLst>
          </p:cNvPr>
          <p:cNvPicPr>
            <a:picLocks noChangeAspect="1"/>
          </p:cNvPicPr>
          <p:nvPr/>
        </p:nvPicPr>
        <p:blipFill rotWithShape="1">
          <a:blip r:embed="rId4"/>
          <a:srcRect t="35666"/>
          <a:stretch/>
        </p:blipFill>
        <p:spPr>
          <a:xfrm>
            <a:off x="3016940" y="4480748"/>
            <a:ext cx="1855659" cy="1193807"/>
          </a:xfrm>
          <a:prstGeom prst="rect">
            <a:avLst/>
          </a:prstGeom>
        </p:spPr>
      </p:pic>
      <p:pic>
        <p:nvPicPr>
          <p:cNvPr id="6" name="Picture 5">
            <a:extLst>
              <a:ext uri="{FF2B5EF4-FFF2-40B4-BE49-F238E27FC236}">
                <a16:creationId xmlns:a16="http://schemas.microsoft.com/office/drawing/2014/main" id="{DA470A74-47AA-064D-9980-4EB15AE5040E}"/>
              </a:ext>
            </a:extLst>
          </p:cNvPr>
          <p:cNvPicPr>
            <a:picLocks noChangeAspect="1"/>
          </p:cNvPicPr>
          <p:nvPr/>
        </p:nvPicPr>
        <p:blipFill>
          <a:blip r:embed="rId5"/>
          <a:stretch>
            <a:fillRect/>
          </a:stretch>
        </p:blipFill>
        <p:spPr>
          <a:xfrm>
            <a:off x="6401453" y="4208366"/>
            <a:ext cx="3421336" cy="1717107"/>
          </a:xfrm>
          <a:prstGeom prst="rect">
            <a:avLst/>
          </a:prstGeom>
        </p:spPr>
      </p:pic>
    </p:spTree>
    <p:extLst>
      <p:ext uri="{BB962C8B-B14F-4D97-AF65-F5344CB8AC3E}">
        <p14:creationId xmlns:p14="http://schemas.microsoft.com/office/powerpoint/2010/main" val="4246571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319D8-5F4E-C64D-E390-F580B8D7FDD2}"/>
              </a:ext>
            </a:extLst>
          </p:cNvPr>
          <p:cNvSpPr>
            <a:spLocks noGrp="1"/>
          </p:cNvSpPr>
          <p:nvPr>
            <p:ph type="title"/>
          </p:nvPr>
        </p:nvSpPr>
        <p:spPr/>
        <p:txBody>
          <a:bodyPr/>
          <a:lstStyle/>
          <a:p>
            <a:r>
              <a:rPr lang="en-US" altLang="zh-CN" dirty="0"/>
              <a:t>Implementation</a:t>
            </a:r>
            <a:endParaRPr lang="en-CN" dirty="0"/>
          </a:p>
        </p:txBody>
      </p:sp>
      <p:sp>
        <p:nvSpPr>
          <p:cNvPr id="3" name="Content Placeholder 2">
            <a:extLst>
              <a:ext uri="{FF2B5EF4-FFF2-40B4-BE49-F238E27FC236}">
                <a16:creationId xmlns:a16="http://schemas.microsoft.com/office/drawing/2014/main" id="{29CD1A79-A932-B7B9-FAFC-47E9FA4FDC53}"/>
              </a:ext>
            </a:extLst>
          </p:cNvPr>
          <p:cNvSpPr>
            <a:spLocks noGrp="1"/>
          </p:cNvSpPr>
          <p:nvPr>
            <p:ph idx="1"/>
          </p:nvPr>
        </p:nvSpPr>
        <p:spPr/>
        <p:txBody>
          <a:bodyPr/>
          <a:lstStyle/>
          <a:p>
            <a:endParaRPr lang="en-CN" dirty="0"/>
          </a:p>
        </p:txBody>
      </p:sp>
      <p:pic>
        <p:nvPicPr>
          <p:cNvPr id="4" name="Picture 3">
            <a:extLst>
              <a:ext uri="{FF2B5EF4-FFF2-40B4-BE49-F238E27FC236}">
                <a16:creationId xmlns:a16="http://schemas.microsoft.com/office/drawing/2014/main" id="{60D66500-FCD6-9180-2D37-A75A882F48CB}"/>
              </a:ext>
            </a:extLst>
          </p:cNvPr>
          <p:cNvPicPr>
            <a:picLocks noChangeAspect="1"/>
          </p:cNvPicPr>
          <p:nvPr/>
        </p:nvPicPr>
        <p:blipFill>
          <a:blip r:embed="rId2"/>
          <a:stretch>
            <a:fillRect/>
          </a:stretch>
        </p:blipFill>
        <p:spPr>
          <a:xfrm>
            <a:off x="5268232" y="158239"/>
            <a:ext cx="6371746" cy="6487596"/>
          </a:xfrm>
          <a:prstGeom prst="rect">
            <a:avLst/>
          </a:prstGeom>
        </p:spPr>
      </p:pic>
    </p:spTree>
    <p:extLst>
      <p:ext uri="{BB962C8B-B14F-4D97-AF65-F5344CB8AC3E}">
        <p14:creationId xmlns:p14="http://schemas.microsoft.com/office/powerpoint/2010/main" val="1977368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FF21A-FAA6-AA22-30AF-42516A33AF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640ECB-D2C1-3BDA-3D84-0B79B1AC4807}"/>
              </a:ext>
            </a:extLst>
          </p:cNvPr>
          <p:cNvSpPr>
            <a:spLocks noGrp="1"/>
          </p:cNvSpPr>
          <p:nvPr>
            <p:ph type="title"/>
          </p:nvPr>
        </p:nvSpPr>
        <p:spPr/>
        <p:txBody>
          <a:bodyPr/>
          <a:lstStyle/>
          <a:p>
            <a:r>
              <a:rPr lang="en-US" altLang="zh-CN" dirty="0"/>
              <a:t>Outline</a:t>
            </a:r>
            <a:endParaRPr lang="en-CN" dirty="0"/>
          </a:p>
        </p:txBody>
      </p:sp>
      <p:sp>
        <p:nvSpPr>
          <p:cNvPr id="3" name="Content Placeholder 2">
            <a:extLst>
              <a:ext uri="{FF2B5EF4-FFF2-40B4-BE49-F238E27FC236}">
                <a16:creationId xmlns:a16="http://schemas.microsoft.com/office/drawing/2014/main" id="{9F21C1DF-4C19-92C4-654F-E3E338151F2E}"/>
              </a:ext>
            </a:extLst>
          </p:cNvPr>
          <p:cNvSpPr>
            <a:spLocks noGrp="1"/>
          </p:cNvSpPr>
          <p:nvPr>
            <p:ph idx="1"/>
          </p:nvPr>
        </p:nvSpPr>
        <p:spPr/>
        <p:txBody>
          <a:bodyPr>
            <a:normAutofit lnSpcReduction="10000"/>
          </a:bodyPr>
          <a:lstStyle/>
          <a:p>
            <a:r>
              <a:rPr lang="en-US" altLang="zh-CN" dirty="0"/>
              <a:t>CLIP: Joint Text and Image Embedding</a:t>
            </a:r>
          </a:p>
          <a:p>
            <a:endParaRPr lang="en-US" dirty="0"/>
          </a:p>
          <a:p>
            <a:endParaRPr lang="en-US" dirty="0"/>
          </a:p>
          <a:p>
            <a:r>
              <a:rPr lang="en-US" altLang="zh-CN" dirty="0">
                <a:solidFill>
                  <a:srgbClr val="C00000"/>
                </a:solidFill>
              </a:rPr>
              <a:t>DALL-E-2: Generating Images from Text</a:t>
            </a:r>
          </a:p>
          <a:p>
            <a:endParaRPr lang="en-US" altLang="zh-CN" dirty="0"/>
          </a:p>
          <a:p>
            <a:endParaRPr lang="en-US" altLang="zh-CN" dirty="0"/>
          </a:p>
          <a:p>
            <a:r>
              <a:rPr lang="en-US" altLang="zh-CN" dirty="0" err="1"/>
              <a:t>LLaVA</a:t>
            </a:r>
            <a:r>
              <a:rPr lang="en-US" altLang="zh-CN" dirty="0"/>
              <a:t>: Multi-modality Conversation</a:t>
            </a:r>
          </a:p>
          <a:p>
            <a:pPr marL="0" indent="0">
              <a:buNone/>
            </a:pPr>
            <a:br>
              <a:rPr lang="en-US" dirty="0"/>
            </a:br>
            <a:endParaRPr lang="en-US" altLang="zh-CN" dirty="0"/>
          </a:p>
          <a:p>
            <a:endParaRPr lang="en-US" altLang="zh-CN" dirty="0"/>
          </a:p>
          <a:p>
            <a:endParaRPr lang="en-US" altLang="zh-CN" dirty="0"/>
          </a:p>
          <a:p>
            <a:endParaRPr lang="en-US" dirty="0"/>
          </a:p>
          <a:p>
            <a:endParaRPr lang="en-CN" dirty="0"/>
          </a:p>
        </p:txBody>
      </p:sp>
    </p:spTree>
    <p:extLst>
      <p:ext uri="{BB962C8B-B14F-4D97-AF65-F5344CB8AC3E}">
        <p14:creationId xmlns:p14="http://schemas.microsoft.com/office/powerpoint/2010/main" val="3020870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95318-2E1C-2AD5-F3DA-9D03ABE28266}"/>
              </a:ext>
            </a:extLst>
          </p:cNvPr>
          <p:cNvSpPr>
            <a:spLocks noGrp="1"/>
          </p:cNvSpPr>
          <p:nvPr>
            <p:ph type="title"/>
          </p:nvPr>
        </p:nvSpPr>
        <p:spPr/>
        <p:txBody>
          <a:bodyPr/>
          <a:lstStyle/>
          <a:p>
            <a:r>
              <a:rPr lang="en-US" altLang="zh-CN" dirty="0"/>
              <a:t>DALLE.2:</a:t>
            </a:r>
            <a:r>
              <a:rPr lang="zh-CN" altLang="en-US" dirty="0"/>
              <a:t> </a:t>
            </a:r>
            <a:r>
              <a:rPr lang="en-US" altLang="zh-CN" dirty="0"/>
              <a:t>generating</a:t>
            </a:r>
            <a:r>
              <a:rPr lang="zh-CN" altLang="en-US" dirty="0"/>
              <a:t> </a:t>
            </a:r>
            <a:r>
              <a:rPr lang="en-US" altLang="zh-CN" dirty="0"/>
              <a:t>images</a:t>
            </a:r>
            <a:r>
              <a:rPr lang="zh-CN" altLang="en-US" dirty="0"/>
              <a:t> </a:t>
            </a:r>
            <a:r>
              <a:rPr lang="en-US" altLang="zh-CN" dirty="0"/>
              <a:t>from</a:t>
            </a:r>
            <a:r>
              <a:rPr lang="zh-CN" altLang="en-US" dirty="0"/>
              <a:t> </a:t>
            </a:r>
            <a:r>
              <a:rPr lang="en-US" altLang="zh-CN" dirty="0"/>
              <a:t>text</a:t>
            </a:r>
            <a:endParaRPr lang="en-CN" dirty="0"/>
          </a:p>
        </p:txBody>
      </p:sp>
      <p:sp>
        <p:nvSpPr>
          <p:cNvPr id="3" name="Content Placeholder 2">
            <a:extLst>
              <a:ext uri="{FF2B5EF4-FFF2-40B4-BE49-F238E27FC236}">
                <a16:creationId xmlns:a16="http://schemas.microsoft.com/office/drawing/2014/main" id="{BE737D95-B5DC-E00E-7A4A-8003B808342F}"/>
              </a:ext>
            </a:extLst>
          </p:cNvPr>
          <p:cNvSpPr>
            <a:spLocks noGrp="1"/>
          </p:cNvSpPr>
          <p:nvPr>
            <p:ph idx="1"/>
          </p:nvPr>
        </p:nvSpPr>
        <p:spPr/>
        <p:txBody>
          <a:bodyPr/>
          <a:lstStyle/>
          <a:p>
            <a:endParaRPr lang="en-CN" dirty="0"/>
          </a:p>
        </p:txBody>
      </p:sp>
      <p:sp>
        <p:nvSpPr>
          <p:cNvPr id="5" name="TextBox 4">
            <a:extLst>
              <a:ext uri="{FF2B5EF4-FFF2-40B4-BE49-F238E27FC236}">
                <a16:creationId xmlns:a16="http://schemas.microsoft.com/office/drawing/2014/main" id="{E1202469-634A-3119-1032-C8FFB7244C85}"/>
              </a:ext>
            </a:extLst>
          </p:cNvPr>
          <p:cNvSpPr txBox="1"/>
          <p:nvPr/>
        </p:nvSpPr>
        <p:spPr>
          <a:xfrm>
            <a:off x="1386540" y="6262042"/>
            <a:ext cx="10237695" cy="461665"/>
          </a:xfrm>
          <a:prstGeom prst="rect">
            <a:avLst/>
          </a:prstGeom>
          <a:noFill/>
        </p:spPr>
        <p:txBody>
          <a:bodyPr wrap="square">
            <a:spAutoFit/>
          </a:bodyPr>
          <a:lstStyle/>
          <a:p>
            <a:pPr algn="l"/>
            <a:r>
              <a:rPr lang="en-US" sz="1200" i="0" dirty="0">
                <a:solidFill>
                  <a:srgbClr val="000000"/>
                </a:solidFill>
                <a:effectLst/>
                <a:latin typeface="Lucida Grande" panose="020B0600040502020204" pitchFamily="34" charset="0"/>
              </a:rPr>
              <a:t>Aditya Ramesh, Prafulla </a:t>
            </a:r>
            <a:r>
              <a:rPr lang="en-US" sz="1200" i="0" dirty="0" err="1">
                <a:solidFill>
                  <a:srgbClr val="000000"/>
                </a:solidFill>
                <a:effectLst/>
                <a:latin typeface="Lucida Grande" panose="020B0600040502020204" pitchFamily="34" charset="0"/>
              </a:rPr>
              <a:t>Dhariwal</a:t>
            </a:r>
            <a:r>
              <a:rPr lang="en-US" sz="1200" i="0" dirty="0">
                <a:solidFill>
                  <a:srgbClr val="000000"/>
                </a:solidFill>
                <a:effectLst/>
                <a:latin typeface="Lucida Grande" panose="020B0600040502020204" pitchFamily="34" charset="0"/>
              </a:rPr>
              <a:t>, Alex Nichol, Casey Chu, Mark Chen</a:t>
            </a:r>
            <a:r>
              <a:rPr lang="en-US" altLang="zh-CN" sz="1200" i="0" dirty="0">
                <a:solidFill>
                  <a:srgbClr val="000000"/>
                </a:solidFill>
                <a:effectLst/>
                <a:latin typeface="Lucida Grande" panose="020B0600040502020204" pitchFamily="34" charset="0"/>
              </a:rPr>
              <a:t>.</a:t>
            </a:r>
            <a:r>
              <a:rPr lang="zh-CN" altLang="en-US" sz="1200" i="0" dirty="0">
                <a:solidFill>
                  <a:srgbClr val="000000"/>
                </a:solidFill>
                <a:effectLst/>
                <a:latin typeface="Lucida Grande" panose="020B0600040502020204" pitchFamily="34" charset="0"/>
              </a:rPr>
              <a:t> </a:t>
            </a:r>
            <a:r>
              <a:rPr lang="en-US" sz="1200" b="1" i="0" dirty="0">
                <a:solidFill>
                  <a:srgbClr val="000000"/>
                </a:solidFill>
                <a:effectLst/>
                <a:latin typeface="Lucida Grande" panose="020B0600040502020204" pitchFamily="34" charset="0"/>
              </a:rPr>
              <a:t>Hierarchical Text-Conditional Image Generation with CLIP </a:t>
            </a:r>
            <a:r>
              <a:rPr lang="en-US" sz="1200" b="1" i="0" dirty="0" err="1">
                <a:solidFill>
                  <a:srgbClr val="000000"/>
                </a:solidFill>
                <a:effectLst/>
                <a:latin typeface="Lucida Grande" panose="020B0600040502020204" pitchFamily="34" charset="0"/>
              </a:rPr>
              <a:t>Latents</a:t>
            </a:r>
            <a:r>
              <a:rPr lang="en-US" altLang="zh-CN" sz="1200" b="1" i="0" dirty="0">
                <a:solidFill>
                  <a:srgbClr val="000000"/>
                </a:solidFill>
                <a:effectLst/>
                <a:latin typeface="Lucida Grande" panose="020B0600040502020204" pitchFamily="34" charset="0"/>
              </a:rPr>
              <a:t>.</a:t>
            </a:r>
            <a:r>
              <a:rPr lang="zh-CN" altLang="en-US" sz="1200" b="1" i="0" dirty="0">
                <a:solidFill>
                  <a:srgbClr val="000000"/>
                </a:solidFill>
                <a:effectLst/>
                <a:latin typeface="Lucida Grande" panose="020B0600040502020204" pitchFamily="34" charset="0"/>
              </a:rPr>
              <a:t> </a:t>
            </a:r>
            <a:r>
              <a:rPr lang="en-US" altLang="zh-CN" sz="1200" i="0" dirty="0">
                <a:solidFill>
                  <a:srgbClr val="000000"/>
                </a:solidFill>
                <a:effectLst/>
                <a:latin typeface="Lucida Grande" panose="020B0600040502020204" pitchFamily="34" charset="0"/>
              </a:rPr>
              <a:t>arXiv:2204.06125.</a:t>
            </a:r>
            <a:r>
              <a:rPr lang="zh-CN" altLang="en-US" sz="1200" i="0" dirty="0">
                <a:solidFill>
                  <a:srgbClr val="000000"/>
                </a:solidFill>
                <a:effectLst/>
                <a:latin typeface="Lucida Grande" panose="020B0600040502020204" pitchFamily="34" charset="0"/>
              </a:rPr>
              <a:t> </a:t>
            </a:r>
            <a:endParaRPr lang="en-CN" sz="1200" dirty="0"/>
          </a:p>
        </p:txBody>
      </p:sp>
      <p:pic>
        <p:nvPicPr>
          <p:cNvPr id="6" name="Picture 5">
            <a:extLst>
              <a:ext uri="{FF2B5EF4-FFF2-40B4-BE49-F238E27FC236}">
                <a16:creationId xmlns:a16="http://schemas.microsoft.com/office/drawing/2014/main" id="{2B61AB09-CC64-5DF0-EAA2-E6BA1AA55942}"/>
              </a:ext>
            </a:extLst>
          </p:cNvPr>
          <p:cNvPicPr>
            <a:picLocks noChangeAspect="1"/>
          </p:cNvPicPr>
          <p:nvPr/>
        </p:nvPicPr>
        <p:blipFill>
          <a:blip r:embed="rId2"/>
          <a:srcRect t="2004" r="-4811" b="35586"/>
          <a:stretch/>
        </p:blipFill>
        <p:spPr>
          <a:xfrm>
            <a:off x="627527" y="2006349"/>
            <a:ext cx="5869859" cy="4028587"/>
          </a:xfrm>
          <a:prstGeom prst="rect">
            <a:avLst/>
          </a:prstGeom>
        </p:spPr>
      </p:pic>
      <p:pic>
        <p:nvPicPr>
          <p:cNvPr id="7" name="Picture 6">
            <a:extLst>
              <a:ext uri="{FF2B5EF4-FFF2-40B4-BE49-F238E27FC236}">
                <a16:creationId xmlns:a16="http://schemas.microsoft.com/office/drawing/2014/main" id="{90476A25-48A1-A7D8-96EC-BB68827711E6}"/>
              </a:ext>
            </a:extLst>
          </p:cNvPr>
          <p:cNvPicPr>
            <a:picLocks noChangeAspect="1"/>
          </p:cNvPicPr>
          <p:nvPr/>
        </p:nvPicPr>
        <p:blipFill>
          <a:blip r:embed="rId2"/>
          <a:srcRect t="64593"/>
          <a:stretch/>
        </p:blipFill>
        <p:spPr>
          <a:xfrm>
            <a:off x="6423548" y="3119296"/>
            <a:ext cx="5111042" cy="2085787"/>
          </a:xfrm>
          <a:prstGeom prst="rect">
            <a:avLst/>
          </a:prstGeom>
        </p:spPr>
      </p:pic>
    </p:spTree>
    <p:extLst>
      <p:ext uri="{BB962C8B-B14F-4D97-AF65-F5344CB8AC3E}">
        <p14:creationId xmlns:p14="http://schemas.microsoft.com/office/powerpoint/2010/main" val="1544284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4E67A-02A7-CF71-5539-FCA5E8690045}"/>
              </a:ext>
            </a:extLst>
          </p:cNvPr>
          <p:cNvSpPr>
            <a:spLocks noGrp="1"/>
          </p:cNvSpPr>
          <p:nvPr>
            <p:ph type="title"/>
          </p:nvPr>
        </p:nvSpPr>
        <p:spPr/>
        <p:txBody>
          <a:bodyPr/>
          <a:lstStyle/>
          <a:p>
            <a:r>
              <a:rPr lang="en-US" altLang="zh-CN" dirty="0"/>
              <a:t>Model</a:t>
            </a:r>
            <a:r>
              <a:rPr lang="zh-CN" altLang="en-US" dirty="0"/>
              <a:t> </a:t>
            </a:r>
            <a:r>
              <a:rPr lang="en-US" altLang="zh-CN" dirty="0"/>
              <a:t>Architecture</a:t>
            </a:r>
            <a:endParaRPr lang="en-CN" dirty="0"/>
          </a:p>
        </p:txBody>
      </p:sp>
      <p:sp>
        <p:nvSpPr>
          <p:cNvPr id="3" name="Content Placeholder 2">
            <a:extLst>
              <a:ext uri="{FF2B5EF4-FFF2-40B4-BE49-F238E27FC236}">
                <a16:creationId xmlns:a16="http://schemas.microsoft.com/office/drawing/2014/main" id="{9B2F2C59-5642-3D7A-626F-CDCCE90B8074}"/>
              </a:ext>
            </a:extLst>
          </p:cNvPr>
          <p:cNvSpPr>
            <a:spLocks noGrp="1"/>
          </p:cNvSpPr>
          <p:nvPr>
            <p:ph idx="1"/>
          </p:nvPr>
        </p:nvSpPr>
        <p:spPr>
          <a:xfrm>
            <a:off x="838200" y="2157616"/>
            <a:ext cx="10515600" cy="4351338"/>
          </a:xfrm>
        </p:spPr>
        <p:txBody>
          <a:bodyPr>
            <a:normAutofit fontScale="92500" lnSpcReduction="10000"/>
          </a:bodyPr>
          <a:lstStyle/>
          <a:p>
            <a:endParaRPr lang="en-CN" dirty="0"/>
          </a:p>
          <a:p>
            <a:endParaRPr lang="en-CN" dirty="0"/>
          </a:p>
          <a:p>
            <a:endParaRPr lang="en-CN" dirty="0"/>
          </a:p>
          <a:p>
            <a:endParaRPr lang="en-CN" dirty="0"/>
          </a:p>
          <a:p>
            <a:pPr marL="0" indent="0">
              <a:buNone/>
            </a:pPr>
            <a:endParaRPr lang="en-CN" dirty="0"/>
          </a:p>
          <a:p>
            <a:r>
              <a:rPr lang="en-US" altLang="zh-CN" dirty="0"/>
              <a:t>Learning</a:t>
            </a:r>
            <a:r>
              <a:rPr lang="zh-CN" altLang="en-US" dirty="0"/>
              <a:t> </a:t>
            </a:r>
            <a:r>
              <a:rPr lang="en-US" altLang="zh-CN" dirty="0"/>
              <a:t>a</a:t>
            </a:r>
            <a:r>
              <a:rPr lang="zh-CN" altLang="en-US" dirty="0"/>
              <a:t> </a:t>
            </a:r>
            <a:r>
              <a:rPr lang="en-US" altLang="zh-CN" dirty="0"/>
              <a:t>joint</a:t>
            </a:r>
            <a:r>
              <a:rPr lang="zh-CN" altLang="en-US" dirty="0"/>
              <a:t> </a:t>
            </a:r>
            <a:r>
              <a:rPr lang="en-US" altLang="zh-CN" dirty="0"/>
              <a:t>representation</a:t>
            </a:r>
            <a:r>
              <a:rPr lang="zh-CN" altLang="en-US" dirty="0"/>
              <a:t> </a:t>
            </a:r>
            <a:r>
              <a:rPr lang="en-US" altLang="zh-CN" dirty="0"/>
              <a:t>space</a:t>
            </a:r>
            <a:r>
              <a:rPr lang="zh-CN" altLang="en-US" dirty="0"/>
              <a:t> </a:t>
            </a:r>
            <a:r>
              <a:rPr lang="en-US" altLang="zh-CN" dirty="0"/>
              <a:t>for</a:t>
            </a:r>
            <a:r>
              <a:rPr lang="zh-CN" altLang="en-US" dirty="0"/>
              <a:t> </a:t>
            </a:r>
            <a:r>
              <a:rPr lang="en-US" altLang="zh-CN" dirty="0"/>
              <a:t>text</a:t>
            </a:r>
            <a:r>
              <a:rPr lang="zh-CN" altLang="en-US" dirty="0"/>
              <a:t> </a:t>
            </a:r>
            <a:r>
              <a:rPr lang="en-US" altLang="zh-CN" dirty="0"/>
              <a:t>and</a:t>
            </a:r>
            <a:r>
              <a:rPr lang="zh-CN" altLang="en-US" dirty="0"/>
              <a:t> </a:t>
            </a:r>
            <a:r>
              <a:rPr lang="en-US" altLang="zh-CN" dirty="0"/>
              <a:t>images</a:t>
            </a:r>
            <a:r>
              <a:rPr lang="zh-CN" altLang="en-US" dirty="0"/>
              <a:t> </a:t>
            </a:r>
            <a:r>
              <a:rPr lang="en-US" altLang="zh-CN" dirty="0"/>
              <a:t>based</a:t>
            </a:r>
            <a:r>
              <a:rPr lang="zh-CN" altLang="en-US" dirty="0"/>
              <a:t> </a:t>
            </a:r>
            <a:r>
              <a:rPr lang="en-US" altLang="zh-CN" dirty="0"/>
              <a:t>on</a:t>
            </a:r>
            <a:r>
              <a:rPr lang="zh-CN" altLang="en-US" dirty="0"/>
              <a:t> </a:t>
            </a:r>
            <a:r>
              <a:rPr lang="en-US" altLang="zh-CN" dirty="0"/>
              <a:t>CLIP</a:t>
            </a:r>
          </a:p>
          <a:p>
            <a:r>
              <a:rPr lang="en-US" altLang="zh-CN" dirty="0"/>
              <a:t>A</a:t>
            </a:r>
            <a:r>
              <a:rPr lang="zh-CN" altLang="en-US" dirty="0"/>
              <a:t> </a:t>
            </a:r>
            <a:r>
              <a:rPr lang="en-US" altLang="zh-CN" dirty="0"/>
              <a:t>CLIP</a:t>
            </a:r>
            <a:r>
              <a:rPr lang="zh-CN" altLang="en-US" dirty="0"/>
              <a:t> </a:t>
            </a:r>
            <a:r>
              <a:rPr lang="en-US" altLang="zh-CN" dirty="0"/>
              <a:t>text</a:t>
            </a:r>
            <a:r>
              <a:rPr lang="zh-CN" altLang="en-US" dirty="0"/>
              <a:t> </a:t>
            </a:r>
            <a:r>
              <a:rPr lang="en-US" altLang="zh-CN" dirty="0"/>
              <a:t>embedding</a:t>
            </a:r>
            <a:r>
              <a:rPr lang="zh-CN" altLang="en-US" dirty="0"/>
              <a:t> </a:t>
            </a:r>
            <a:r>
              <a:rPr lang="en-US" altLang="zh-CN" dirty="0"/>
              <a:t>fed</a:t>
            </a:r>
            <a:r>
              <a:rPr lang="zh-CN" altLang="en-US" dirty="0"/>
              <a:t> </a:t>
            </a:r>
            <a:r>
              <a:rPr lang="en-US" altLang="zh-CN" dirty="0"/>
              <a:t>to</a:t>
            </a:r>
            <a:r>
              <a:rPr lang="zh-CN" altLang="en-US" dirty="0"/>
              <a:t> </a:t>
            </a:r>
            <a:r>
              <a:rPr lang="en-US" altLang="zh-CN" dirty="0"/>
              <a:t>an</a:t>
            </a:r>
            <a:r>
              <a:rPr lang="zh-CN" altLang="en-US" dirty="0"/>
              <a:t> </a:t>
            </a:r>
            <a:r>
              <a:rPr lang="en-US" altLang="zh-CN" dirty="0"/>
              <a:t>autoregressive</a:t>
            </a:r>
            <a:r>
              <a:rPr lang="zh-CN" altLang="en-US" dirty="0"/>
              <a:t> </a:t>
            </a:r>
            <a:r>
              <a:rPr lang="en-US" altLang="zh-CN" dirty="0"/>
              <a:t>or</a:t>
            </a:r>
            <a:r>
              <a:rPr lang="zh-CN" altLang="en-US" dirty="0"/>
              <a:t> </a:t>
            </a:r>
            <a:r>
              <a:rPr lang="en-US" altLang="zh-CN" dirty="0"/>
              <a:t>diffusion</a:t>
            </a:r>
            <a:r>
              <a:rPr lang="zh-CN" altLang="en-US" dirty="0"/>
              <a:t> </a:t>
            </a:r>
            <a:r>
              <a:rPr lang="en-US" altLang="zh-CN" dirty="0"/>
              <a:t>model</a:t>
            </a:r>
            <a:r>
              <a:rPr lang="zh-CN" altLang="en-US" dirty="0"/>
              <a:t> </a:t>
            </a:r>
            <a:r>
              <a:rPr lang="en-US" altLang="zh-CN" dirty="0"/>
              <a:t>to</a:t>
            </a:r>
            <a:r>
              <a:rPr lang="zh-CN" altLang="en-US" dirty="0"/>
              <a:t> </a:t>
            </a:r>
            <a:r>
              <a:rPr lang="en-US" altLang="zh-CN" dirty="0"/>
              <a:t>produce</a:t>
            </a:r>
            <a:r>
              <a:rPr lang="zh-CN" altLang="en-US" dirty="0"/>
              <a:t> </a:t>
            </a:r>
            <a:r>
              <a:rPr lang="en-US" altLang="zh-CN" dirty="0"/>
              <a:t>an</a:t>
            </a:r>
            <a:r>
              <a:rPr lang="zh-CN" altLang="en-US" dirty="0"/>
              <a:t> </a:t>
            </a:r>
            <a:r>
              <a:rPr lang="en-US" altLang="zh-CN" dirty="0"/>
              <a:t>image</a:t>
            </a:r>
            <a:r>
              <a:rPr lang="zh-CN" altLang="en-US" dirty="0"/>
              <a:t> </a:t>
            </a:r>
            <a:r>
              <a:rPr lang="en-US" altLang="zh-CN" dirty="0"/>
              <a:t>embedding</a:t>
            </a:r>
          </a:p>
          <a:p>
            <a:r>
              <a:rPr lang="en-US" altLang="zh-CN" dirty="0"/>
              <a:t>Generate</a:t>
            </a:r>
            <a:r>
              <a:rPr lang="zh-CN" altLang="en-US" dirty="0"/>
              <a:t> </a:t>
            </a:r>
            <a:r>
              <a:rPr lang="en-US" altLang="zh-CN" dirty="0"/>
              <a:t>the</a:t>
            </a:r>
            <a:r>
              <a:rPr lang="zh-CN" altLang="en-US" dirty="0"/>
              <a:t> </a:t>
            </a:r>
            <a:r>
              <a:rPr lang="en-US" altLang="zh-CN" dirty="0"/>
              <a:t>final</a:t>
            </a:r>
            <a:r>
              <a:rPr lang="zh-CN" altLang="en-US" dirty="0"/>
              <a:t> </a:t>
            </a:r>
            <a:r>
              <a:rPr lang="en-US" altLang="zh-CN" dirty="0"/>
              <a:t>image</a:t>
            </a:r>
            <a:r>
              <a:rPr lang="zh-CN" altLang="en-US" dirty="0"/>
              <a:t> </a:t>
            </a:r>
            <a:r>
              <a:rPr lang="en-US" altLang="zh-CN" dirty="0"/>
              <a:t>with</a:t>
            </a:r>
            <a:r>
              <a:rPr lang="zh-CN" altLang="en-US" dirty="0"/>
              <a:t> </a:t>
            </a:r>
            <a:r>
              <a:rPr lang="en-US" altLang="zh-CN" dirty="0"/>
              <a:t>a</a:t>
            </a:r>
            <a:r>
              <a:rPr lang="zh-CN" altLang="en-US" dirty="0"/>
              <a:t> </a:t>
            </a:r>
            <a:r>
              <a:rPr lang="en-US" altLang="zh-CN" dirty="0"/>
              <a:t>diffusion</a:t>
            </a:r>
            <a:r>
              <a:rPr lang="zh-CN" altLang="en-US" dirty="0"/>
              <a:t> </a:t>
            </a:r>
            <a:r>
              <a:rPr lang="en-US" altLang="zh-CN" dirty="0"/>
              <a:t>decoder</a:t>
            </a:r>
            <a:r>
              <a:rPr lang="zh-CN" altLang="en-US" dirty="0"/>
              <a:t> </a:t>
            </a:r>
            <a:r>
              <a:rPr lang="en-US" altLang="zh-CN" dirty="0"/>
              <a:t>conditioning</a:t>
            </a:r>
            <a:r>
              <a:rPr lang="zh-CN" altLang="en-US" dirty="0"/>
              <a:t> </a:t>
            </a:r>
            <a:r>
              <a:rPr lang="en-US" altLang="zh-CN" dirty="0"/>
              <a:t>on</a:t>
            </a:r>
            <a:r>
              <a:rPr lang="zh-CN" altLang="en-US" dirty="0"/>
              <a:t> </a:t>
            </a:r>
            <a:r>
              <a:rPr lang="en-US" altLang="zh-CN" dirty="0"/>
              <a:t>the</a:t>
            </a:r>
            <a:r>
              <a:rPr lang="zh-CN" altLang="en-US" dirty="0"/>
              <a:t> </a:t>
            </a:r>
            <a:r>
              <a:rPr lang="en-US" altLang="zh-CN" dirty="0"/>
              <a:t>image</a:t>
            </a:r>
            <a:r>
              <a:rPr lang="zh-CN" altLang="en-US" dirty="0"/>
              <a:t> </a:t>
            </a:r>
            <a:r>
              <a:rPr lang="en-US" altLang="zh-CN" dirty="0"/>
              <a:t>embedding</a:t>
            </a:r>
            <a:endParaRPr lang="en-CN" dirty="0"/>
          </a:p>
        </p:txBody>
      </p:sp>
      <p:pic>
        <p:nvPicPr>
          <p:cNvPr id="4" name="Picture 3">
            <a:extLst>
              <a:ext uri="{FF2B5EF4-FFF2-40B4-BE49-F238E27FC236}">
                <a16:creationId xmlns:a16="http://schemas.microsoft.com/office/drawing/2014/main" id="{B9319D3D-B8A6-CD92-FA2F-AC9AEEF71D37}"/>
              </a:ext>
            </a:extLst>
          </p:cNvPr>
          <p:cNvPicPr>
            <a:picLocks noChangeAspect="1"/>
          </p:cNvPicPr>
          <p:nvPr/>
        </p:nvPicPr>
        <p:blipFill>
          <a:blip r:embed="rId2"/>
          <a:srcRect t="11840"/>
          <a:stretch/>
        </p:blipFill>
        <p:spPr>
          <a:xfrm>
            <a:off x="1922930" y="1326777"/>
            <a:ext cx="7772400" cy="3006508"/>
          </a:xfrm>
          <a:prstGeom prst="rect">
            <a:avLst/>
          </a:prstGeom>
        </p:spPr>
      </p:pic>
    </p:spTree>
    <p:extLst>
      <p:ext uri="{BB962C8B-B14F-4D97-AF65-F5344CB8AC3E}">
        <p14:creationId xmlns:p14="http://schemas.microsoft.com/office/powerpoint/2010/main" val="3635433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743F6-BCD2-E797-BB30-48FE0A9C2BA3}"/>
              </a:ext>
            </a:extLst>
          </p:cNvPr>
          <p:cNvSpPr>
            <a:spLocks noGrp="1"/>
          </p:cNvSpPr>
          <p:nvPr>
            <p:ph type="title"/>
          </p:nvPr>
        </p:nvSpPr>
        <p:spPr/>
        <p:txBody>
          <a:bodyPr/>
          <a:lstStyle/>
          <a:p>
            <a:r>
              <a:rPr lang="en-US" altLang="zh-CN" dirty="0"/>
              <a:t>The</a:t>
            </a:r>
            <a:r>
              <a:rPr lang="zh-CN" altLang="en-US" dirty="0"/>
              <a:t> </a:t>
            </a:r>
            <a:r>
              <a:rPr lang="en-US" altLang="zh-CN" dirty="0"/>
              <a:t>probabilistic</a:t>
            </a:r>
            <a:r>
              <a:rPr lang="zh-CN" altLang="en-US" dirty="0"/>
              <a:t> </a:t>
            </a:r>
            <a:r>
              <a:rPr lang="en-US" altLang="zh-CN" dirty="0"/>
              <a:t>formulation</a:t>
            </a:r>
            <a:endParaRPr lang="en-CN"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5B9A9A0-642F-2ACB-F204-099154454071}"/>
                  </a:ext>
                </a:extLst>
              </p:cNvPr>
              <p:cNvSpPr>
                <a:spLocks noGrp="1"/>
              </p:cNvSpPr>
              <p:nvPr>
                <p:ph idx="1"/>
              </p:nvPr>
            </p:nvSpPr>
            <p:spPr/>
            <p:txBody>
              <a:bodyPr/>
              <a:lstStyle/>
              <a:p>
                <a:r>
                  <a:rPr lang="en-US" altLang="zh-CN" dirty="0"/>
                  <a:t>Given</a:t>
                </a:r>
                <a:r>
                  <a:rPr lang="zh-CN" altLang="en-US" dirty="0"/>
                  <a:t> </a:t>
                </a:r>
                <a:r>
                  <a:rPr lang="en-US" altLang="zh-CN" dirty="0"/>
                  <a:t>a</a:t>
                </a:r>
                <a:r>
                  <a:rPr lang="zh-CN" altLang="en-US" dirty="0"/>
                  <a:t> </a:t>
                </a:r>
                <a:r>
                  <a:rPr lang="en-US" altLang="zh-CN" dirty="0"/>
                  <a:t>pair</a:t>
                </a:r>
                <a:r>
                  <a:rPr lang="zh-CN" altLang="en-US" dirty="0"/>
                  <a:t> </a:t>
                </a:r>
                <a:r>
                  <a:rPr lang="en-US" altLang="zh-CN" dirty="0"/>
                  <a:t>of</a:t>
                </a:r>
                <a:r>
                  <a:rPr lang="zh-CN" altLang="en-US" dirty="0"/>
                  <a:t> </a:t>
                </a:r>
                <a:r>
                  <a:rPr lang="en-US" altLang="zh-CN" dirty="0"/>
                  <a:t>image</a:t>
                </a:r>
                <a:r>
                  <a:rPr lang="zh-CN" altLang="en-US" dirty="0"/>
                  <a:t> </a:t>
                </a:r>
                <a14:m>
                  <m:oMath xmlns:m="http://schemas.openxmlformats.org/officeDocument/2006/math">
                    <m:r>
                      <a:rPr lang="en-US" altLang="zh-CN" b="0" i="1" smtClean="0">
                        <a:latin typeface="Cambria Math" panose="02040503050406030204" pitchFamily="18" charset="0"/>
                      </a:rPr>
                      <m:t>𝑥</m:t>
                    </m:r>
                  </m:oMath>
                </a14:m>
                <a:r>
                  <a:rPr lang="zh-CN" altLang="en-US" dirty="0"/>
                  <a:t> </a:t>
                </a:r>
                <a:r>
                  <a:rPr lang="en-US" altLang="zh-CN" dirty="0"/>
                  <a:t>and</a:t>
                </a:r>
                <a:r>
                  <a:rPr lang="zh-CN" altLang="en-US" dirty="0"/>
                  <a:t> </a:t>
                </a:r>
                <a:r>
                  <a:rPr lang="en-US" altLang="zh-CN" dirty="0"/>
                  <a:t>its</a:t>
                </a:r>
                <a:r>
                  <a:rPr lang="zh-CN" altLang="en-US" dirty="0"/>
                  <a:t> </a:t>
                </a:r>
                <a:r>
                  <a:rPr lang="en-US" altLang="zh-CN" dirty="0"/>
                  <a:t>corresponding</a:t>
                </a:r>
                <a:r>
                  <a:rPr lang="zh-CN" altLang="en-US" dirty="0"/>
                  <a:t> </a:t>
                </a:r>
                <a:r>
                  <a:rPr lang="en-US" altLang="zh-CN" dirty="0"/>
                  <a:t>caption</a:t>
                </a:r>
                <a:r>
                  <a:rPr lang="zh-CN" altLang="en-US" dirty="0"/>
                  <a:t> </a:t>
                </a:r>
                <a14:m>
                  <m:oMath xmlns:m="http://schemas.openxmlformats.org/officeDocument/2006/math">
                    <m:r>
                      <a:rPr lang="en-US" altLang="zh-CN" b="0" i="1" smtClean="0">
                        <a:latin typeface="Cambria Math" panose="02040503050406030204" pitchFamily="18" charset="0"/>
                      </a:rPr>
                      <m:t>𝑦</m:t>
                    </m:r>
                  </m:oMath>
                </a14:m>
                <a:r>
                  <a:rPr lang="en-US" altLang="zh-CN" dirty="0"/>
                  <a:t>,</a:t>
                </a:r>
                <a:r>
                  <a:rPr lang="zh-CN" altLang="en-US" dirty="0"/>
                  <a:t>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𝑧</m:t>
                        </m:r>
                      </m:e>
                      <m:sub>
                        <m:r>
                          <a:rPr lang="en-US" altLang="zh-CN" b="0" i="1" smtClean="0">
                            <a:latin typeface="Cambria Math" panose="02040503050406030204" pitchFamily="18" charset="0"/>
                          </a:rPr>
                          <m:t>𝑖</m:t>
                        </m:r>
                      </m:sub>
                    </m:sSub>
                  </m:oMath>
                </a14:m>
                <a:r>
                  <a:rPr lang="zh-CN" altLang="en-US" dirty="0"/>
                  <a:t> </a:t>
                </a:r>
                <a:r>
                  <a:rPr lang="en-US" altLang="zh-CN" dirty="0"/>
                  <a:t>and</a:t>
                </a:r>
                <a:r>
                  <a:rPr lang="zh-CN" altLang="en-US" dirty="0"/>
                  <a:t>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𝑧</m:t>
                        </m:r>
                      </m:e>
                      <m:sub>
                        <m:r>
                          <a:rPr lang="en-US" altLang="zh-CN" b="0" i="1" smtClean="0">
                            <a:latin typeface="Cambria Math" panose="02040503050406030204" pitchFamily="18" charset="0"/>
                          </a:rPr>
                          <m:t>𝑡</m:t>
                        </m:r>
                      </m:sub>
                    </m:sSub>
                  </m:oMath>
                </a14:m>
                <a:r>
                  <a:rPr lang="zh-CN" altLang="en-US" dirty="0"/>
                  <a:t> </a:t>
                </a:r>
                <a:r>
                  <a:rPr lang="en-US" altLang="zh-CN" dirty="0"/>
                  <a:t>are</a:t>
                </a:r>
                <a:r>
                  <a:rPr lang="zh-CN" altLang="en-US" dirty="0"/>
                  <a:t> </a:t>
                </a:r>
                <a:r>
                  <a:rPr lang="en-US" altLang="zh-CN" dirty="0"/>
                  <a:t>the</a:t>
                </a:r>
                <a:r>
                  <a:rPr lang="zh-CN" altLang="en-US" dirty="0"/>
                  <a:t> </a:t>
                </a:r>
                <a:r>
                  <a:rPr lang="en-US" altLang="zh-CN" dirty="0"/>
                  <a:t>images</a:t>
                </a:r>
                <a:r>
                  <a:rPr lang="zh-CN" altLang="en-US" dirty="0"/>
                  <a:t> </a:t>
                </a:r>
                <a:r>
                  <a:rPr lang="en-US" altLang="zh-CN" dirty="0"/>
                  <a:t>and</a:t>
                </a:r>
                <a:r>
                  <a:rPr lang="zh-CN" altLang="en-US" dirty="0"/>
                  <a:t> </a:t>
                </a:r>
                <a:r>
                  <a:rPr lang="en-US" altLang="zh-CN" dirty="0"/>
                  <a:t>text</a:t>
                </a:r>
                <a:r>
                  <a:rPr lang="zh-CN" altLang="en-US" dirty="0"/>
                  <a:t> </a:t>
                </a:r>
                <a:r>
                  <a:rPr lang="en-US" altLang="zh-CN" dirty="0"/>
                  <a:t>embeddings</a:t>
                </a:r>
                <a:r>
                  <a:rPr lang="zh-CN" altLang="en-US" dirty="0"/>
                  <a:t> </a:t>
                </a:r>
                <a:r>
                  <a:rPr lang="en-US" altLang="zh-CN" dirty="0"/>
                  <a:t>respectively,</a:t>
                </a:r>
                <a:r>
                  <a:rPr lang="zh-CN" altLang="en-US" dirty="0"/>
                  <a:t> </a:t>
                </a:r>
                <a:r>
                  <a:rPr lang="en-US" altLang="zh-CN" dirty="0"/>
                  <a:t>we</a:t>
                </a:r>
                <a:r>
                  <a:rPr lang="zh-CN" altLang="en-US" dirty="0"/>
                  <a:t> </a:t>
                </a:r>
                <a:r>
                  <a:rPr lang="en-US" altLang="zh-CN" dirty="0"/>
                  <a:t>define</a:t>
                </a:r>
                <a:r>
                  <a:rPr lang="zh-CN" altLang="en-US" dirty="0"/>
                  <a:t> </a:t>
                </a:r>
                <a:r>
                  <a:rPr lang="en-US" altLang="zh-CN" dirty="0"/>
                  <a:t>the</a:t>
                </a:r>
                <a:r>
                  <a:rPr lang="zh-CN" altLang="en-US" dirty="0"/>
                  <a:t> </a:t>
                </a:r>
                <a:r>
                  <a:rPr lang="en-US" altLang="zh-CN" dirty="0"/>
                  <a:t>generative</a:t>
                </a:r>
                <a:r>
                  <a:rPr lang="zh-CN" altLang="en-US" dirty="0"/>
                  <a:t> </a:t>
                </a:r>
                <a:r>
                  <a:rPr lang="en-US" altLang="zh-CN" dirty="0"/>
                  <a:t>model</a:t>
                </a:r>
                <a:r>
                  <a:rPr lang="zh-CN" altLang="en-US" dirty="0"/>
                  <a:t> </a:t>
                </a:r>
                <a:r>
                  <a:rPr lang="en-US" altLang="zh-CN" dirty="0"/>
                  <a:t>as</a:t>
                </a:r>
                <a:r>
                  <a:rPr lang="zh-CN" altLang="en-US" dirty="0"/>
                  <a:t> </a:t>
                </a:r>
                <a:r>
                  <a:rPr lang="en-US" altLang="zh-CN" dirty="0"/>
                  <a:t>follows:</a:t>
                </a:r>
              </a:p>
              <a:p>
                <a:pPr lvl="1"/>
                <a:r>
                  <a:rPr lang="en-US" altLang="zh-CN" dirty="0"/>
                  <a:t>A</a:t>
                </a:r>
                <a:r>
                  <a:rPr lang="zh-CN" altLang="en-US" dirty="0"/>
                  <a:t> </a:t>
                </a:r>
                <a:r>
                  <a:rPr lang="en-US" altLang="zh-CN" i="1" dirty="0"/>
                  <a:t>prior</a:t>
                </a:r>
                <a:r>
                  <a:rPr lang="zh-CN" altLang="en-US" i="1" dirty="0"/>
                  <a:t> </a:t>
                </a:r>
                <a14:m>
                  <m:oMath xmlns:m="http://schemas.openxmlformats.org/officeDocument/2006/math">
                    <m:r>
                      <a:rPr lang="en-US" altLang="zh-CN" b="0" i="1" smtClean="0">
                        <a:latin typeface="Cambria Math" panose="02040503050406030204" pitchFamily="18" charset="0"/>
                      </a:rPr>
                      <m:t>𝑝</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𝑧</m:t>
                            </m:r>
                          </m:e>
                          <m:sub>
                            <m:r>
                              <a:rPr lang="en-US" altLang="zh-CN" b="0" i="1" smtClean="0">
                                <a:latin typeface="Cambria Math" panose="02040503050406030204" pitchFamily="18" charset="0"/>
                              </a:rPr>
                              <m:t>𝑖</m:t>
                            </m:r>
                          </m:sub>
                        </m:sSub>
                      </m:e>
                      <m:e>
                        <m:r>
                          <a:rPr lang="en-US" altLang="zh-CN" b="0" i="1" smtClean="0">
                            <a:latin typeface="Cambria Math" panose="02040503050406030204" pitchFamily="18" charset="0"/>
                          </a:rPr>
                          <m:t>𝑦</m:t>
                        </m:r>
                      </m:e>
                    </m:d>
                    <m:r>
                      <a:rPr lang="en-US" altLang="zh-CN" b="0" i="0" smtClean="0">
                        <a:latin typeface="Cambria Math" panose="02040503050406030204" pitchFamily="18" charset="0"/>
                      </a:rPr>
                      <m:t>:</m:t>
                    </m:r>
                    <m:r>
                      <a:rPr lang="zh-CN" altLang="en-US" b="0" i="0" smtClean="0">
                        <a:latin typeface="Cambria Math" panose="02040503050406030204" pitchFamily="18" charset="0"/>
                      </a:rPr>
                      <m:t> </m:t>
                    </m:r>
                  </m:oMath>
                </a14:m>
                <a:r>
                  <a:rPr lang="en-US" altLang="zh-CN" dirty="0"/>
                  <a:t>produces</a:t>
                </a:r>
                <a:r>
                  <a:rPr lang="zh-CN" altLang="en-US" dirty="0"/>
                  <a:t> </a:t>
                </a:r>
                <a:r>
                  <a:rPr lang="en-US" altLang="zh-CN" dirty="0"/>
                  <a:t>CLIP</a:t>
                </a:r>
                <a:r>
                  <a:rPr lang="zh-CN" altLang="en-US" dirty="0"/>
                  <a:t> </a:t>
                </a:r>
                <a:r>
                  <a:rPr lang="en-US" altLang="zh-CN" dirty="0"/>
                  <a:t>image</a:t>
                </a:r>
                <a:r>
                  <a:rPr lang="zh-CN" altLang="en-US" dirty="0"/>
                  <a:t> </a:t>
                </a:r>
                <a:r>
                  <a:rPr lang="en-US" altLang="zh-CN" dirty="0"/>
                  <a:t>embeddings</a:t>
                </a:r>
                <a:r>
                  <a:rPr lang="zh-CN" altLang="en-US" dirty="0"/>
                  <a:t>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𝑧</m:t>
                        </m:r>
                      </m:e>
                      <m:sub>
                        <m:r>
                          <a:rPr lang="en-US" altLang="zh-CN" b="0" i="1" smtClean="0">
                            <a:latin typeface="Cambria Math" panose="02040503050406030204" pitchFamily="18" charset="0"/>
                          </a:rPr>
                          <m:t>𝑖</m:t>
                        </m:r>
                      </m:sub>
                    </m:sSub>
                  </m:oMath>
                </a14:m>
                <a:r>
                  <a:rPr lang="zh-CN" altLang="en-US" dirty="0"/>
                  <a:t> </a:t>
                </a:r>
                <a:r>
                  <a:rPr lang="en-US" altLang="zh-CN" dirty="0"/>
                  <a:t>conditioned</a:t>
                </a:r>
                <a:r>
                  <a:rPr lang="zh-CN" altLang="en-US" dirty="0"/>
                  <a:t> </a:t>
                </a:r>
                <a:r>
                  <a:rPr lang="en-US" altLang="zh-CN" dirty="0"/>
                  <a:t>on</a:t>
                </a:r>
                <a:r>
                  <a:rPr lang="zh-CN" altLang="en-US" dirty="0"/>
                  <a:t> </a:t>
                </a:r>
                <a:r>
                  <a:rPr lang="en-US" altLang="zh-CN" dirty="0"/>
                  <a:t>captions</a:t>
                </a:r>
                <a:r>
                  <a:rPr lang="zh-CN" altLang="en-US" dirty="0"/>
                  <a:t> </a:t>
                </a:r>
                <a14:m>
                  <m:oMath xmlns:m="http://schemas.openxmlformats.org/officeDocument/2006/math">
                    <m:r>
                      <a:rPr lang="en-US" altLang="zh-CN" i="1">
                        <a:latin typeface="Cambria Math" panose="02040503050406030204" pitchFamily="18" charset="0"/>
                      </a:rPr>
                      <m:t>𝑦</m:t>
                    </m:r>
                  </m:oMath>
                </a14:m>
                <a:r>
                  <a:rPr lang="en-US" altLang="zh-CN" dirty="0"/>
                  <a:t>;</a:t>
                </a:r>
              </a:p>
              <a:p>
                <a:pPr lvl="1"/>
                <a:r>
                  <a:rPr lang="en-US" altLang="zh-CN" dirty="0"/>
                  <a:t>A</a:t>
                </a:r>
                <a:r>
                  <a:rPr lang="zh-CN" altLang="en-US" dirty="0"/>
                  <a:t> </a:t>
                </a:r>
                <a:r>
                  <a:rPr lang="en-US" altLang="zh-CN" i="1" dirty="0"/>
                  <a:t>decoder</a:t>
                </a:r>
                <a:r>
                  <a:rPr lang="zh-CN" altLang="en-US" dirty="0"/>
                  <a:t> </a:t>
                </a:r>
                <a14:m>
                  <m:oMath xmlns:m="http://schemas.openxmlformats.org/officeDocument/2006/math">
                    <m:r>
                      <a:rPr lang="en-US" altLang="zh-CN" b="0" i="1" smtClean="0">
                        <a:latin typeface="Cambria Math" panose="02040503050406030204" pitchFamily="18" charset="0"/>
                      </a:rPr>
                      <m:t>𝑝</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r>
                              <a:rPr lang="en-US" altLang="zh-CN" b="0" i="1" smtClean="0">
                                <a:latin typeface="Cambria Math" panose="02040503050406030204" pitchFamily="18" charset="0"/>
                              </a:rPr>
                              <m:t>|</m:t>
                            </m:r>
                            <m:r>
                              <a:rPr lang="en-US" altLang="zh-CN" b="0" i="1" smtClean="0">
                                <a:latin typeface="Cambria Math" panose="02040503050406030204" pitchFamily="18" charset="0"/>
                              </a:rPr>
                              <m:t>𝑧</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𝑦</m:t>
                        </m:r>
                      </m:e>
                    </m:d>
                    <m:r>
                      <a:rPr lang="en-US" altLang="zh-CN" b="0" i="0" smtClean="0">
                        <a:latin typeface="Cambria Math" panose="02040503050406030204" pitchFamily="18" charset="0"/>
                      </a:rPr>
                      <m:t>:</m:t>
                    </m:r>
                    <m:r>
                      <a:rPr lang="zh-CN" altLang="en-US" b="0" i="0" smtClean="0">
                        <a:latin typeface="Cambria Math" panose="02040503050406030204" pitchFamily="18" charset="0"/>
                      </a:rPr>
                      <m:t> </m:t>
                    </m:r>
                  </m:oMath>
                </a14:m>
                <a:r>
                  <a:rPr lang="en-US" altLang="zh-CN" dirty="0"/>
                  <a:t>generate</a:t>
                </a:r>
                <a:r>
                  <a:rPr lang="zh-CN" altLang="en-US" dirty="0"/>
                  <a:t> </a:t>
                </a:r>
                <a:r>
                  <a:rPr lang="en-US" altLang="zh-CN" dirty="0"/>
                  <a:t>the</a:t>
                </a:r>
                <a:r>
                  <a:rPr lang="zh-CN" altLang="en-US" dirty="0"/>
                  <a:t> </a:t>
                </a:r>
                <a:r>
                  <a:rPr lang="en-US" altLang="zh-CN" dirty="0"/>
                  <a:t>final</a:t>
                </a:r>
                <a:r>
                  <a:rPr lang="zh-CN" altLang="en-US" dirty="0"/>
                  <a:t> </a:t>
                </a:r>
                <a:r>
                  <a:rPr lang="en-US" altLang="zh-CN" dirty="0"/>
                  <a:t>image</a:t>
                </a:r>
                <a:r>
                  <a:rPr lang="zh-CN" altLang="en-US" dirty="0"/>
                  <a:t> </a:t>
                </a:r>
                <a14:m>
                  <m:oMath xmlns:m="http://schemas.openxmlformats.org/officeDocument/2006/math">
                    <m:r>
                      <a:rPr lang="en-US" altLang="zh-CN" i="1">
                        <a:latin typeface="Cambria Math" panose="02040503050406030204" pitchFamily="18" charset="0"/>
                      </a:rPr>
                      <m:t>𝑥</m:t>
                    </m:r>
                  </m:oMath>
                </a14:m>
                <a:r>
                  <a:rPr lang="zh-CN" altLang="en-US" dirty="0"/>
                  <a:t> </a:t>
                </a:r>
                <a:r>
                  <a:rPr lang="en-US" altLang="zh-CN" dirty="0"/>
                  <a:t>conditioning</a:t>
                </a:r>
                <a:r>
                  <a:rPr lang="zh-CN" altLang="en-US" dirty="0"/>
                  <a:t> </a:t>
                </a:r>
                <a:r>
                  <a:rPr lang="en-US" altLang="zh-CN" dirty="0"/>
                  <a:t>on</a:t>
                </a:r>
                <a:r>
                  <a:rPr lang="zh-CN" altLang="en-US"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𝑧</m:t>
                        </m:r>
                      </m:e>
                      <m:sub>
                        <m:r>
                          <a:rPr lang="en-US" altLang="zh-CN" i="1">
                            <a:latin typeface="Cambria Math" panose="02040503050406030204" pitchFamily="18" charset="0"/>
                          </a:rPr>
                          <m:t>𝑖</m:t>
                        </m:r>
                      </m:sub>
                    </m:sSub>
                  </m:oMath>
                </a14:m>
                <a:endParaRPr lang="en-CN" dirty="0"/>
              </a:p>
            </p:txBody>
          </p:sp>
        </mc:Choice>
        <mc:Fallback>
          <p:sp>
            <p:nvSpPr>
              <p:cNvPr id="3" name="Content Placeholder 2">
                <a:extLst>
                  <a:ext uri="{FF2B5EF4-FFF2-40B4-BE49-F238E27FC236}">
                    <a16:creationId xmlns:a16="http://schemas.microsoft.com/office/drawing/2014/main" id="{75B9A9A0-642F-2ACB-F204-099154454071}"/>
                  </a:ext>
                </a:extLst>
              </p:cNvPr>
              <p:cNvSpPr>
                <a:spLocks noGrp="1" noRot="1" noChangeAspect="1" noMove="1" noResize="1" noEditPoints="1" noAdjustHandles="1" noChangeArrowheads="1" noChangeShapeType="1" noTextEdit="1"/>
              </p:cNvSpPr>
              <p:nvPr>
                <p:ph idx="1"/>
              </p:nvPr>
            </p:nvSpPr>
            <p:spPr>
              <a:blipFill>
                <a:blip r:embed="rId2"/>
                <a:stretch>
                  <a:fillRect l="-1086" t="-2326"/>
                </a:stretch>
              </a:blipFill>
            </p:spPr>
            <p:txBody>
              <a:bodyPr/>
              <a:lstStyle/>
              <a:p>
                <a:r>
                  <a:rPr lang="en-CN">
                    <a:noFill/>
                  </a:rPr>
                  <a:t> </a:t>
                </a:r>
              </a:p>
            </p:txBody>
          </p:sp>
        </mc:Fallback>
      </mc:AlternateContent>
      <p:pic>
        <p:nvPicPr>
          <p:cNvPr id="4" name="Picture 3">
            <a:extLst>
              <a:ext uri="{FF2B5EF4-FFF2-40B4-BE49-F238E27FC236}">
                <a16:creationId xmlns:a16="http://schemas.microsoft.com/office/drawing/2014/main" id="{A40FF94B-58E4-8A54-0B9C-087FAEFFE3C0}"/>
              </a:ext>
            </a:extLst>
          </p:cNvPr>
          <p:cNvPicPr>
            <a:picLocks noChangeAspect="1"/>
          </p:cNvPicPr>
          <p:nvPr/>
        </p:nvPicPr>
        <p:blipFill>
          <a:blip r:embed="rId3"/>
          <a:stretch>
            <a:fillRect/>
          </a:stretch>
        </p:blipFill>
        <p:spPr>
          <a:xfrm>
            <a:off x="3181723" y="4622800"/>
            <a:ext cx="6019800" cy="863600"/>
          </a:xfrm>
          <a:prstGeom prst="rect">
            <a:avLst/>
          </a:prstGeom>
        </p:spPr>
      </p:pic>
    </p:spTree>
    <p:extLst>
      <p:ext uri="{BB962C8B-B14F-4D97-AF65-F5344CB8AC3E}">
        <p14:creationId xmlns:p14="http://schemas.microsoft.com/office/powerpoint/2010/main" val="2117699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DD611BAE-50B7-DB2A-4843-3F62D3D98B38}"/>
                  </a:ext>
                </a:extLst>
              </p:cNvPr>
              <p:cNvSpPr>
                <a:spLocks noGrp="1"/>
              </p:cNvSpPr>
              <p:nvPr>
                <p:ph type="title"/>
              </p:nvPr>
            </p:nvSpPr>
            <p:spPr/>
            <p:txBody>
              <a:bodyPr/>
              <a:lstStyle/>
              <a:p>
                <a:r>
                  <a:rPr lang="en-US" altLang="zh-CN" dirty="0"/>
                  <a:t>Decoder</a:t>
                </a:r>
                <a:r>
                  <a:rPr lang="zh-CN" altLang="en-US" dirty="0"/>
                  <a:t> </a:t>
                </a:r>
                <a14:m>
                  <m:oMath xmlns:m="http://schemas.openxmlformats.org/officeDocument/2006/math">
                    <m:r>
                      <a:rPr lang="en-US" altLang="zh-CN" b="0" i="1" smtClean="0">
                        <a:latin typeface="Cambria Math" panose="02040503050406030204" pitchFamily="18" charset="0"/>
                      </a:rPr>
                      <m:t>𝑝</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r>
                              <a:rPr lang="en-US" altLang="zh-CN" b="0" i="1" smtClean="0">
                                <a:latin typeface="Cambria Math" panose="02040503050406030204" pitchFamily="18" charset="0"/>
                              </a:rPr>
                              <m:t>|</m:t>
                            </m:r>
                            <m:r>
                              <a:rPr lang="en-US" altLang="zh-CN" b="0" i="1" smtClean="0">
                                <a:latin typeface="Cambria Math" panose="02040503050406030204" pitchFamily="18" charset="0"/>
                              </a:rPr>
                              <m:t>𝑧</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𝑦</m:t>
                        </m:r>
                      </m:e>
                    </m:d>
                  </m:oMath>
                </a14:m>
                <a:endParaRPr lang="en-CN" dirty="0"/>
              </a:p>
            </p:txBody>
          </p:sp>
        </mc:Choice>
        <mc:Fallback>
          <p:sp>
            <p:nvSpPr>
              <p:cNvPr id="2" name="Title 1">
                <a:extLst>
                  <a:ext uri="{FF2B5EF4-FFF2-40B4-BE49-F238E27FC236}">
                    <a16:creationId xmlns:a16="http://schemas.microsoft.com/office/drawing/2014/main" id="{DD611BAE-50B7-DB2A-4843-3F62D3D98B38}"/>
                  </a:ext>
                </a:extLst>
              </p:cNvPr>
              <p:cNvSpPr>
                <a:spLocks noGrp="1" noRot="1" noChangeAspect="1" noMove="1" noResize="1" noEditPoints="1" noAdjustHandles="1" noChangeArrowheads="1" noChangeShapeType="1" noTextEdit="1"/>
              </p:cNvSpPr>
              <p:nvPr>
                <p:ph type="title"/>
              </p:nvPr>
            </p:nvSpPr>
            <p:spPr>
              <a:blipFill>
                <a:blip r:embed="rId2"/>
                <a:stretch>
                  <a:fillRect l="-2413"/>
                </a:stretch>
              </a:blipFill>
            </p:spPr>
            <p:txBody>
              <a:bodyPr/>
              <a:lstStyle/>
              <a:p>
                <a:r>
                  <a:rPr lang="en-CN">
                    <a:noFill/>
                  </a:rPr>
                  <a:t> </a:t>
                </a:r>
              </a:p>
            </p:txBody>
          </p:sp>
        </mc:Fallback>
      </mc:AlternateContent>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EB948FC-FB3E-77C3-2170-0404727C1B06}"/>
                  </a:ext>
                </a:extLst>
              </p:cNvPr>
              <p:cNvSpPr>
                <a:spLocks noGrp="1"/>
              </p:cNvSpPr>
              <p:nvPr>
                <p:ph idx="1"/>
              </p:nvPr>
            </p:nvSpPr>
            <p:spPr/>
            <p:txBody>
              <a:bodyPr/>
              <a:lstStyle/>
              <a:p>
                <a:r>
                  <a:rPr lang="en-US" altLang="zh-CN" dirty="0"/>
                  <a:t>A</a:t>
                </a:r>
                <a:r>
                  <a:rPr lang="zh-CN" altLang="en-US" dirty="0"/>
                  <a:t> </a:t>
                </a:r>
                <a:r>
                  <a:rPr lang="en-US" altLang="zh-CN" dirty="0"/>
                  <a:t>U-Net</a:t>
                </a:r>
                <a:r>
                  <a:rPr lang="zh-CN" altLang="en-US" dirty="0"/>
                  <a:t> </a:t>
                </a:r>
                <a:r>
                  <a:rPr lang="en-US" altLang="zh-CN" dirty="0"/>
                  <a:t>diffusion</a:t>
                </a:r>
                <a:r>
                  <a:rPr lang="zh-CN" altLang="en-US" dirty="0"/>
                  <a:t> </a:t>
                </a:r>
                <a:r>
                  <a:rPr lang="en-US" altLang="zh-CN" dirty="0"/>
                  <a:t>model</a:t>
                </a:r>
                <a:r>
                  <a:rPr lang="zh-CN" altLang="en-US" dirty="0"/>
                  <a:t> </a:t>
                </a:r>
                <a:r>
                  <a:rPr lang="en-US" altLang="zh-CN" dirty="0"/>
                  <a:t>for</a:t>
                </a:r>
                <a:r>
                  <a:rPr lang="zh-CN" altLang="en-US" dirty="0"/>
                  <a:t> </a:t>
                </a:r>
                <a:r>
                  <a:rPr lang="en-US" altLang="zh-CN" dirty="0"/>
                  <a:t>image</a:t>
                </a:r>
                <a:r>
                  <a:rPr lang="zh-CN" altLang="en-US" dirty="0"/>
                  <a:t> </a:t>
                </a:r>
                <a:r>
                  <a:rPr lang="en-US" altLang="zh-CN" dirty="0"/>
                  <a:t>generation</a:t>
                </a:r>
                <a:r>
                  <a:rPr lang="zh-CN" altLang="en-US" dirty="0"/>
                  <a:t> </a:t>
                </a:r>
                <a:r>
                  <a:rPr lang="en-US" altLang="zh-CN" dirty="0"/>
                  <a:t>conditioning</a:t>
                </a:r>
                <a:r>
                  <a:rPr lang="zh-CN" altLang="en-US" dirty="0"/>
                  <a:t> </a:t>
                </a:r>
                <a:r>
                  <a:rPr lang="en-US" altLang="zh-CN" dirty="0"/>
                  <a:t>on</a:t>
                </a:r>
                <a:r>
                  <a:rPr lang="zh-CN" altLang="en-US" dirty="0"/>
                  <a:t> </a:t>
                </a:r>
                <a:r>
                  <a:rPr lang="en-US" altLang="zh-CN" dirty="0"/>
                  <a:t>CLIP</a:t>
                </a:r>
                <a:r>
                  <a:rPr lang="zh-CN" altLang="en-US" dirty="0"/>
                  <a:t> </a:t>
                </a:r>
                <a:r>
                  <a:rPr lang="en-US" altLang="zh-CN" dirty="0"/>
                  <a:t>image</a:t>
                </a:r>
                <a:r>
                  <a:rPr lang="zh-CN" altLang="en-US" dirty="0"/>
                  <a:t> </a:t>
                </a:r>
                <a:r>
                  <a:rPr lang="en-US" altLang="zh-CN" dirty="0"/>
                  <a:t>embedding</a:t>
                </a:r>
                <a:r>
                  <a:rPr lang="zh-CN" altLang="en-US" dirty="0"/>
                  <a:t>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𝑧</m:t>
                        </m:r>
                      </m:e>
                      <m:sub>
                        <m:r>
                          <a:rPr lang="en-US" altLang="zh-CN" b="0" i="1" smtClean="0">
                            <a:latin typeface="Cambria Math" panose="02040503050406030204" pitchFamily="18" charset="0"/>
                          </a:rPr>
                          <m:t>𝑖</m:t>
                        </m:r>
                      </m:sub>
                    </m:sSub>
                  </m:oMath>
                </a14:m>
                <a:endParaRPr lang="en-CN" dirty="0"/>
              </a:p>
            </p:txBody>
          </p:sp>
        </mc:Choice>
        <mc:Fallback>
          <p:sp>
            <p:nvSpPr>
              <p:cNvPr id="3" name="Content Placeholder 2">
                <a:extLst>
                  <a:ext uri="{FF2B5EF4-FFF2-40B4-BE49-F238E27FC236}">
                    <a16:creationId xmlns:a16="http://schemas.microsoft.com/office/drawing/2014/main" id="{8EB948FC-FB3E-77C3-2170-0404727C1B06}"/>
                  </a:ext>
                </a:extLst>
              </p:cNvPr>
              <p:cNvSpPr>
                <a:spLocks noGrp="1" noRot="1" noChangeAspect="1" noMove="1" noResize="1" noEditPoints="1" noAdjustHandles="1" noChangeArrowheads="1" noChangeShapeType="1" noTextEdit="1"/>
              </p:cNvSpPr>
              <p:nvPr>
                <p:ph idx="1"/>
              </p:nvPr>
            </p:nvSpPr>
            <p:spPr>
              <a:blipFill>
                <a:blip r:embed="rId3"/>
                <a:stretch>
                  <a:fillRect l="-1086" t="-2326"/>
                </a:stretch>
              </a:blipFill>
            </p:spPr>
            <p:txBody>
              <a:bodyPr/>
              <a:lstStyle/>
              <a:p>
                <a:r>
                  <a:rPr lang="en-CN">
                    <a:noFill/>
                  </a:rPr>
                  <a:t> </a:t>
                </a:r>
              </a:p>
            </p:txBody>
          </p:sp>
        </mc:Fallback>
      </mc:AlternateContent>
      <p:pic>
        <p:nvPicPr>
          <p:cNvPr id="2050" name="Picture 2">
            <a:extLst>
              <a:ext uri="{FF2B5EF4-FFF2-40B4-BE49-F238E27FC236}">
                <a16:creationId xmlns:a16="http://schemas.microsoft.com/office/drawing/2014/main" id="{5305676F-B1E7-A383-EE56-C1A5B8EFF7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412" y="2859868"/>
            <a:ext cx="5652247" cy="2664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317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9F0EC3F9-57A7-35BB-4A92-0F7D0225D9A5}"/>
                  </a:ext>
                </a:extLst>
              </p:cNvPr>
              <p:cNvSpPr>
                <a:spLocks noGrp="1"/>
              </p:cNvSpPr>
              <p:nvPr>
                <p:ph type="title"/>
              </p:nvPr>
            </p:nvSpPr>
            <p:spPr/>
            <p:txBody>
              <a:bodyPr/>
              <a:lstStyle/>
              <a:p>
                <a:r>
                  <a:rPr lang="en-US" altLang="zh-CN" dirty="0"/>
                  <a:t>Prior</a:t>
                </a:r>
                <a:r>
                  <a:rPr lang="zh-CN" altLang="en-US" dirty="0"/>
                  <a:t> </a:t>
                </a:r>
                <a14:m>
                  <m:oMath xmlns:m="http://schemas.openxmlformats.org/officeDocument/2006/math">
                    <m:r>
                      <a:rPr lang="en-US" altLang="zh-CN" b="0" i="1" smtClean="0">
                        <a:latin typeface="Cambria Math" panose="02040503050406030204" pitchFamily="18" charset="0"/>
                      </a:rPr>
                      <m:t>𝑝</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𝑧</m:t>
                            </m:r>
                          </m:e>
                          <m:sub>
                            <m:r>
                              <a:rPr lang="en-US" altLang="zh-CN" b="0" i="1" smtClean="0">
                                <a:latin typeface="Cambria Math" panose="02040503050406030204" pitchFamily="18" charset="0"/>
                              </a:rPr>
                              <m:t>𝑖</m:t>
                            </m:r>
                          </m:sub>
                        </m:sSub>
                      </m:e>
                      <m:e>
                        <m:r>
                          <a:rPr lang="en-US" altLang="zh-CN" b="0" i="1" smtClean="0">
                            <a:latin typeface="Cambria Math" panose="02040503050406030204" pitchFamily="18" charset="0"/>
                          </a:rPr>
                          <m:t>𝑦</m:t>
                        </m:r>
                      </m:e>
                    </m:d>
                  </m:oMath>
                </a14:m>
                <a:endParaRPr lang="en-CN" dirty="0"/>
              </a:p>
            </p:txBody>
          </p:sp>
        </mc:Choice>
        <mc:Fallback>
          <p:sp>
            <p:nvSpPr>
              <p:cNvPr id="2" name="Title 1">
                <a:extLst>
                  <a:ext uri="{FF2B5EF4-FFF2-40B4-BE49-F238E27FC236}">
                    <a16:creationId xmlns:a16="http://schemas.microsoft.com/office/drawing/2014/main" id="{9F0EC3F9-57A7-35BB-4A92-0F7D0225D9A5}"/>
                  </a:ext>
                </a:extLst>
              </p:cNvPr>
              <p:cNvSpPr>
                <a:spLocks noGrp="1" noRot="1" noChangeAspect="1" noMove="1" noResize="1" noEditPoints="1" noAdjustHandles="1" noChangeArrowheads="1" noChangeShapeType="1" noTextEdit="1"/>
              </p:cNvSpPr>
              <p:nvPr>
                <p:ph type="title"/>
              </p:nvPr>
            </p:nvSpPr>
            <p:spPr>
              <a:blipFill>
                <a:blip r:embed="rId2"/>
                <a:stretch>
                  <a:fillRect l="-2413"/>
                </a:stretch>
              </a:blipFill>
            </p:spPr>
            <p:txBody>
              <a:bodyPr/>
              <a:lstStyle/>
              <a:p>
                <a:r>
                  <a:rPr lang="en-CN">
                    <a:noFill/>
                  </a:rPr>
                  <a:t> </a:t>
                </a:r>
              </a:p>
            </p:txBody>
          </p:sp>
        </mc:Fallback>
      </mc:AlternateContent>
      <p:sp>
        <p:nvSpPr>
          <p:cNvPr id="3" name="Content Placeholder 2">
            <a:extLst>
              <a:ext uri="{FF2B5EF4-FFF2-40B4-BE49-F238E27FC236}">
                <a16:creationId xmlns:a16="http://schemas.microsoft.com/office/drawing/2014/main" id="{B72FF33E-D943-70F3-417F-0E782247376B}"/>
              </a:ext>
            </a:extLst>
          </p:cNvPr>
          <p:cNvSpPr>
            <a:spLocks noGrp="1"/>
          </p:cNvSpPr>
          <p:nvPr>
            <p:ph idx="1"/>
          </p:nvPr>
        </p:nvSpPr>
        <p:spPr/>
        <p:txBody>
          <a:bodyPr>
            <a:normAutofit/>
          </a:bodyPr>
          <a:lstStyle/>
          <a:p>
            <a:pPr algn="l"/>
            <a:r>
              <a:rPr lang="en-US" b="0" i="0" dirty="0">
                <a:solidFill>
                  <a:srgbClr val="242424"/>
                </a:solidFill>
                <a:effectLst/>
                <a:latin typeface="source-serif-pro"/>
              </a:rPr>
              <a:t>Diffusion Prior uses a diffusion model on CLIP image embedding. The input to this model is encoded text, CLIP text embedding, timestep, and noised CLIP image embedding. The continuous vector </a:t>
            </a:r>
            <a:r>
              <a:rPr lang="en-US" b="1" i="1" dirty="0">
                <a:solidFill>
                  <a:srgbClr val="242424"/>
                </a:solidFill>
                <a:effectLst/>
                <a:latin typeface="source-serif-pro"/>
              </a:rPr>
              <a:t>z</a:t>
            </a:r>
            <a:r>
              <a:rPr lang="en-US" b="0" i="0" dirty="0">
                <a:solidFill>
                  <a:srgbClr val="242424"/>
                </a:solidFill>
                <a:effectLst/>
                <a:latin typeface="source-serif-pro"/>
              </a:rPr>
              <a:t> is directly modelled using a Gaussian diffusion model conditioned on the caption y.</a:t>
            </a:r>
            <a:br>
              <a:rPr lang="en-US" dirty="0"/>
            </a:br>
            <a:endParaRPr lang="en-CN" dirty="0"/>
          </a:p>
        </p:txBody>
      </p:sp>
      <p:pic>
        <p:nvPicPr>
          <p:cNvPr id="1026" name="Picture 2">
            <a:extLst>
              <a:ext uri="{FF2B5EF4-FFF2-40B4-BE49-F238E27FC236}">
                <a16:creationId xmlns:a16="http://schemas.microsoft.com/office/drawing/2014/main" id="{8FFEDA47-3F86-75A1-8882-5903841A4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6597" y="3529501"/>
            <a:ext cx="4938806" cy="28795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A522352-BF12-600E-1036-EEF18753749B}"/>
              </a:ext>
            </a:extLst>
          </p:cNvPr>
          <p:cNvSpPr txBox="1"/>
          <p:nvPr/>
        </p:nvSpPr>
        <p:spPr>
          <a:xfrm>
            <a:off x="4326964" y="5635812"/>
            <a:ext cx="101601" cy="280894"/>
          </a:xfrm>
          <a:prstGeom prst="rect">
            <a:avLst/>
          </a:prstGeom>
          <a:solidFill>
            <a:schemeClr val="bg1"/>
          </a:solidFill>
        </p:spPr>
        <p:txBody>
          <a:bodyPr wrap="square" rtlCol="0">
            <a:spAutoFit/>
          </a:bodyPr>
          <a:lstStyle/>
          <a:p>
            <a:pPr algn="ctr"/>
            <a:r>
              <a:rPr lang="en-US" altLang="zh-CN" sz="1200" dirty="0"/>
              <a:t>y</a:t>
            </a:r>
            <a:endParaRPr lang="en-CN" sz="1200" dirty="0"/>
          </a:p>
        </p:txBody>
      </p:sp>
    </p:spTree>
    <p:extLst>
      <p:ext uri="{BB962C8B-B14F-4D97-AF65-F5344CB8AC3E}">
        <p14:creationId xmlns:p14="http://schemas.microsoft.com/office/powerpoint/2010/main" val="2023370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75CF4-B615-C275-CBC0-1F62BDD62B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A7F2F0-2C4E-4222-E8DD-D1FBA2D88754}"/>
              </a:ext>
            </a:extLst>
          </p:cNvPr>
          <p:cNvSpPr>
            <a:spLocks noGrp="1"/>
          </p:cNvSpPr>
          <p:nvPr>
            <p:ph type="title"/>
          </p:nvPr>
        </p:nvSpPr>
        <p:spPr/>
        <p:txBody>
          <a:bodyPr/>
          <a:lstStyle/>
          <a:p>
            <a:r>
              <a:rPr lang="en-US" altLang="zh-CN" dirty="0"/>
              <a:t>Outline</a:t>
            </a:r>
            <a:endParaRPr lang="en-CN" dirty="0"/>
          </a:p>
        </p:txBody>
      </p:sp>
      <p:sp>
        <p:nvSpPr>
          <p:cNvPr id="3" name="Content Placeholder 2">
            <a:extLst>
              <a:ext uri="{FF2B5EF4-FFF2-40B4-BE49-F238E27FC236}">
                <a16:creationId xmlns:a16="http://schemas.microsoft.com/office/drawing/2014/main" id="{014E5CA3-27C2-520A-D3F7-7ABE41DAD556}"/>
              </a:ext>
            </a:extLst>
          </p:cNvPr>
          <p:cNvSpPr>
            <a:spLocks noGrp="1"/>
          </p:cNvSpPr>
          <p:nvPr>
            <p:ph idx="1"/>
          </p:nvPr>
        </p:nvSpPr>
        <p:spPr/>
        <p:txBody>
          <a:bodyPr>
            <a:normAutofit lnSpcReduction="10000"/>
          </a:bodyPr>
          <a:lstStyle/>
          <a:p>
            <a:r>
              <a:rPr lang="en-US" altLang="zh-CN" dirty="0"/>
              <a:t>CLIP: Joint Text and Image Embedding</a:t>
            </a:r>
          </a:p>
          <a:p>
            <a:endParaRPr lang="en-US" dirty="0"/>
          </a:p>
          <a:p>
            <a:endParaRPr lang="en-US" dirty="0"/>
          </a:p>
          <a:p>
            <a:r>
              <a:rPr lang="en-US" altLang="zh-CN" dirty="0"/>
              <a:t>DALL-E-2: Generating Images from Text</a:t>
            </a:r>
          </a:p>
          <a:p>
            <a:endParaRPr lang="en-US" altLang="zh-CN" dirty="0"/>
          </a:p>
          <a:p>
            <a:endParaRPr lang="en-US" altLang="zh-CN" dirty="0"/>
          </a:p>
          <a:p>
            <a:r>
              <a:rPr lang="en-US" altLang="zh-CN" dirty="0" err="1">
                <a:solidFill>
                  <a:srgbClr val="C00000"/>
                </a:solidFill>
              </a:rPr>
              <a:t>LLaVA</a:t>
            </a:r>
            <a:r>
              <a:rPr lang="en-US" altLang="zh-CN" dirty="0">
                <a:solidFill>
                  <a:srgbClr val="C00000"/>
                </a:solidFill>
              </a:rPr>
              <a:t>: Multi-modality Conversation</a:t>
            </a:r>
          </a:p>
          <a:p>
            <a:pPr marL="0" indent="0">
              <a:buNone/>
            </a:pPr>
            <a:br>
              <a:rPr lang="en-US" dirty="0"/>
            </a:br>
            <a:endParaRPr lang="en-US" altLang="zh-CN" dirty="0"/>
          </a:p>
          <a:p>
            <a:endParaRPr lang="en-US" altLang="zh-CN" dirty="0"/>
          </a:p>
          <a:p>
            <a:endParaRPr lang="en-US" altLang="zh-CN" dirty="0"/>
          </a:p>
          <a:p>
            <a:endParaRPr lang="en-US" dirty="0"/>
          </a:p>
          <a:p>
            <a:endParaRPr lang="en-CN" dirty="0"/>
          </a:p>
        </p:txBody>
      </p:sp>
    </p:spTree>
    <p:extLst>
      <p:ext uri="{BB962C8B-B14F-4D97-AF65-F5344CB8AC3E}">
        <p14:creationId xmlns:p14="http://schemas.microsoft.com/office/powerpoint/2010/main" val="1218811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4C07B-7C6C-3973-27A4-3022CCA63C06}"/>
              </a:ext>
            </a:extLst>
          </p:cNvPr>
          <p:cNvSpPr>
            <a:spLocks noGrp="1"/>
          </p:cNvSpPr>
          <p:nvPr>
            <p:ph type="title"/>
          </p:nvPr>
        </p:nvSpPr>
        <p:spPr/>
        <p:txBody>
          <a:bodyPr/>
          <a:lstStyle/>
          <a:p>
            <a:r>
              <a:rPr lang="en-US" altLang="zh-CN" dirty="0"/>
              <a:t>LLAVA:</a:t>
            </a:r>
            <a:r>
              <a:rPr lang="zh-CN" altLang="en-US" dirty="0"/>
              <a:t> </a:t>
            </a:r>
            <a:r>
              <a:rPr lang="en-US" altLang="zh-CN" dirty="0"/>
              <a:t>Large</a:t>
            </a:r>
            <a:r>
              <a:rPr lang="zh-CN" altLang="en-US" dirty="0"/>
              <a:t> </a:t>
            </a:r>
            <a:r>
              <a:rPr lang="en-US" altLang="zh-CN" dirty="0"/>
              <a:t>Language</a:t>
            </a:r>
            <a:r>
              <a:rPr lang="zh-CN" altLang="en-US" dirty="0"/>
              <a:t> </a:t>
            </a:r>
            <a:r>
              <a:rPr lang="en-US" altLang="zh-CN" dirty="0"/>
              <a:t>and</a:t>
            </a:r>
            <a:r>
              <a:rPr lang="zh-CN" altLang="en-US" dirty="0"/>
              <a:t> </a:t>
            </a:r>
            <a:r>
              <a:rPr lang="en-US" altLang="zh-CN" dirty="0"/>
              <a:t>Vision</a:t>
            </a:r>
            <a:r>
              <a:rPr lang="zh-CN" altLang="en-US" dirty="0"/>
              <a:t> </a:t>
            </a:r>
            <a:r>
              <a:rPr lang="en-US" altLang="zh-CN" dirty="0"/>
              <a:t>Assistant</a:t>
            </a:r>
            <a:endParaRPr lang="en-CN" dirty="0"/>
          </a:p>
        </p:txBody>
      </p:sp>
      <p:sp>
        <p:nvSpPr>
          <p:cNvPr id="3" name="Content Placeholder 2">
            <a:extLst>
              <a:ext uri="{FF2B5EF4-FFF2-40B4-BE49-F238E27FC236}">
                <a16:creationId xmlns:a16="http://schemas.microsoft.com/office/drawing/2014/main" id="{3ACD52E1-93FA-0559-E6A7-0FB9BC0F2212}"/>
              </a:ext>
            </a:extLst>
          </p:cNvPr>
          <p:cNvSpPr>
            <a:spLocks noGrp="1"/>
          </p:cNvSpPr>
          <p:nvPr>
            <p:ph idx="1"/>
          </p:nvPr>
        </p:nvSpPr>
        <p:spPr/>
        <p:txBody>
          <a:bodyPr/>
          <a:lstStyle/>
          <a:p>
            <a:r>
              <a:rPr lang="en-US" altLang="zh-CN" dirty="0"/>
              <a:t>Leverage</a:t>
            </a:r>
            <a:r>
              <a:rPr lang="zh-CN" altLang="en-US" dirty="0"/>
              <a:t> </a:t>
            </a:r>
            <a:r>
              <a:rPr lang="en-US" altLang="zh-CN" dirty="0"/>
              <a:t>GPT-4</a:t>
            </a:r>
            <a:r>
              <a:rPr lang="zh-CN" altLang="en-US" dirty="0"/>
              <a:t> </a:t>
            </a:r>
            <a:r>
              <a:rPr lang="en-US" altLang="zh-CN" dirty="0"/>
              <a:t>to</a:t>
            </a:r>
            <a:r>
              <a:rPr lang="zh-CN" altLang="en-US" dirty="0"/>
              <a:t> </a:t>
            </a:r>
            <a:r>
              <a:rPr lang="en-US" altLang="zh-CN" dirty="0"/>
              <a:t>generate</a:t>
            </a:r>
            <a:r>
              <a:rPr lang="zh-CN" altLang="en-US" dirty="0"/>
              <a:t> </a:t>
            </a:r>
            <a:r>
              <a:rPr lang="en-US" altLang="zh-CN" dirty="0"/>
              <a:t>multimodal</a:t>
            </a:r>
            <a:r>
              <a:rPr lang="zh-CN" altLang="en-US" dirty="0"/>
              <a:t> </a:t>
            </a:r>
            <a:r>
              <a:rPr lang="en-US" altLang="zh-CN" dirty="0"/>
              <a:t>language-image</a:t>
            </a:r>
            <a:r>
              <a:rPr lang="zh-CN" altLang="en-US" dirty="0"/>
              <a:t> </a:t>
            </a:r>
            <a:r>
              <a:rPr lang="en-US" altLang="zh-CN" dirty="0"/>
              <a:t>instruction-following</a:t>
            </a:r>
            <a:r>
              <a:rPr lang="zh-CN" altLang="en-US" dirty="0"/>
              <a:t> </a:t>
            </a:r>
            <a:r>
              <a:rPr lang="en-US" altLang="zh-CN" dirty="0"/>
              <a:t>data</a:t>
            </a:r>
          </a:p>
          <a:p>
            <a:r>
              <a:rPr lang="en-US" altLang="zh-CN" dirty="0"/>
              <a:t>Instruction</a:t>
            </a:r>
            <a:r>
              <a:rPr lang="zh-CN" altLang="en-US" dirty="0"/>
              <a:t> </a:t>
            </a:r>
            <a:r>
              <a:rPr lang="en-US" altLang="zh-CN" dirty="0"/>
              <a:t>tuning</a:t>
            </a:r>
            <a:r>
              <a:rPr lang="zh-CN" altLang="en-US" dirty="0"/>
              <a:t> </a:t>
            </a:r>
            <a:r>
              <a:rPr lang="en-US" altLang="zh-CN" dirty="0"/>
              <a:t>on</a:t>
            </a:r>
            <a:r>
              <a:rPr lang="zh-CN" altLang="en-US" dirty="0"/>
              <a:t> </a:t>
            </a:r>
            <a:r>
              <a:rPr lang="en-US" altLang="zh-CN" dirty="0"/>
              <a:t>such</a:t>
            </a:r>
            <a:r>
              <a:rPr lang="zh-CN" altLang="en-US" dirty="0"/>
              <a:t> </a:t>
            </a:r>
            <a:r>
              <a:rPr lang="en-US" altLang="zh-CN" dirty="0"/>
              <a:t>generated</a:t>
            </a:r>
            <a:r>
              <a:rPr lang="zh-CN" altLang="en-US" dirty="0"/>
              <a:t> </a:t>
            </a:r>
            <a:r>
              <a:rPr lang="en-US" altLang="zh-CN" dirty="0"/>
              <a:t>data</a:t>
            </a:r>
            <a:r>
              <a:rPr lang="zh-CN" altLang="en-US" dirty="0"/>
              <a:t> </a:t>
            </a:r>
            <a:r>
              <a:rPr lang="en-US" altLang="zh-CN" dirty="0"/>
              <a:t>and</a:t>
            </a:r>
            <a:r>
              <a:rPr lang="zh-CN" altLang="en-US" dirty="0"/>
              <a:t> </a:t>
            </a:r>
            <a:r>
              <a:rPr lang="en-US" altLang="zh-CN" dirty="0"/>
              <a:t>building</a:t>
            </a:r>
            <a:r>
              <a:rPr lang="zh-CN" altLang="en-US" dirty="0"/>
              <a:t> </a:t>
            </a:r>
            <a:r>
              <a:rPr lang="en-US" altLang="zh-CN" dirty="0"/>
              <a:t>an</a:t>
            </a:r>
            <a:r>
              <a:rPr lang="zh-CN" altLang="en-US" dirty="0"/>
              <a:t> </a:t>
            </a:r>
            <a:r>
              <a:rPr lang="en-US" altLang="zh-CN" dirty="0"/>
              <a:t>end-to-end</a:t>
            </a:r>
            <a:r>
              <a:rPr lang="zh-CN" altLang="en-US" dirty="0"/>
              <a:t> </a:t>
            </a:r>
            <a:r>
              <a:rPr lang="en-US" altLang="zh-CN" dirty="0"/>
              <a:t>trained</a:t>
            </a:r>
            <a:r>
              <a:rPr lang="zh-CN" altLang="en-US" dirty="0"/>
              <a:t> </a:t>
            </a:r>
            <a:r>
              <a:rPr lang="en-US" altLang="zh-CN" dirty="0"/>
              <a:t>large</a:t>
            </a:r>
            <a:r>
              <a:rPr lang="zh-CN" altLang="en-US" dirty="0"/>
              <a:t> </a:t>
            </a:r>
            <a:r>
              <a:rPr lang="en-US" altLang="zh-CN" dirty="0"/>
              <a:t>multimodal</a:t>
            </a:r>
            <a:r>
              <a:rPr lang="zh-CN" altLang="en-US" dirty="0"/>
              <a:t> </a:t>
            </a:r>
            <a:r>
              <a:rPr lang="en-US" altLang="zh-CN" dirty="0"/>
              <a:t>model:</a:t>
            </a:r>
          </a:p>
          <a:p>
            <a:pPr lvl="1"/>
            <a:r>
              <a:rPr lang="en-US" altLang="zh-CN" dirty="0"/>
              <a:t>Connects</a:t>
            </a:r>
            <a:r>
              <a:rPr lang="zh-CN" altLang="en-US" dirty="0"/>
              <a:t> </a:t>
            </a:r>
            <a:r>
              <a:rPr lang="en-US" altLang="zh-CN" dirty="0"/>
              <a:t>a</a:t>
            </a:r>
            <a:r>
              <a:rPr lang="zh-CN" altLang="en-US" dirty="0"/>
              <a:t> </a:t>
            </a:r>
            <a:r>
              <a:rPr lang="en-US" altLang="zh-CN" dirty="0"/>
              <a:t>vision</a:t>
            </a:r>
            <a:r>
              <a:rPr lang="zh-CN" altLang="en-US" dirty="0"/>
              <a:t> </a:t>
            </a:r>
            <a:r>
              <a:rPr lang="en-US" altLang="zh-CN" dirty="0"/>
              <a:t>encoder</a:t>
            </a:r>
            <a:r>
              <a:rPr lang="zh-CN" altLang="en-US" dirty="0"/>
              <a:t> </a:t>
            </a:r>
            <a:r>
              <a:rPr lang="en-US" altLang="zh-CN" dirty="0"/>
              <a:t>and</a:t>
            </a:r>
            <a:r>
              <a:rPr lang="zh-CN" altLang="en-US" dirty="0"/>
              <a:t> </a:t>
            </a:r>
            <a:r>
              <a:rPr lang="en-US" altLang="zh-CN" dirty="0"/>
              <a:t>an</a:t>
            </a:r>
            <a:r>
              <a:rPr lang="zh-CN" altLang="en-US" dirty="0"/>
              <a:t> </a:t>
            </a:r>
            <a:r>
              <a:rPr lang="en-US" altLang="zh-CN" dirty="0"/>
              <a:t>LLM</a:t>
            </a:r>
            <a:r>
              <a:rPr lang="zh-CN" altLang="en-US" dirty="0"/>
              <a:t> </a:t>
            </a:r>
            <a:r>
              <a:rPr lang="en-US" altLang="zh-CN" dirty="0"/>
              <a:t>for</a:t>
            </a:r>
            <a:r>
              <a:rPr lang="zh-CN" altLang="en-US" dirty="0"/>
              <a:t> </a:t>
            </a:r>
            <a:r>
              <a:rPr lang="en-US" altLang="zh-CN" dirty="0"/>
              <a:t>general</a:t>
            </a:r>
            <a:r>
              <a:rPr lang="zh-CN" altLang="en-US" dirty="0"/>
              <a:t> </a:t>
            </a:r>
            <a:r>
              <a:rPr lang="en-US" altLang="zh-CN" dirty="0"/>
              <a:t>purpose</a:t>
            </a:r>
            <a:r>
              <a:rPr lang="zh-CN" altLang="en-US" dirty="0"/>
              <a:t> </a:t>
            </a:r>
            <a:r>
              <a:rPr lang="en-US" altLang="zh-CN" dirty="0"/>
              <a:t>visual</a:t>
            </a:r>
            <a:r>
              <a:rPr lang="zh-CN" altLang="en-US" dirty="0"/>
              <a:t> </a:t>
            </a:r>
            <a:r>
              <a:rPr lang="en-US" altLang="zh-CN" dirty="0"/>
              <a:t>and</a:t>
            </a:r>
            <a:r>
              <a:rPr lang="zh-CN" altLang="en-US" dirty="0"/>
              <a:t> </a:t>
            </a:r>
            <a:r>
              <a:rPr lang="en-US" altLang="zh-CN" dirty="0"/>
              <a:t>language</a:t>
            </a:r>
            <a:r>
              <a:rPr lang="zh-CN" altLang="en-US" dirty="0"/>
              <a:t> </a:t>
            </a:r>
            <a:r>
              <a:rPr lang="en-US" altLang="zh-CN" dirty="0"/>
              <a:t>understanding</a:t>
            </a:r>
            <a:r>
              <a:rPr lang="zh-CN" altLang="en-US" dirty="0"/>
              <a:t> </a:t>
            </a:r>
            <a:endParaRPr lang="en-US" altLang="zh-CN" dirty="0"/>
          </a:p>
        </p:txBody>
      </p:sp>
      <p:sp>
        <p:nvSpPr>
          <p:cNvPr id="5" name="TextBox 4">
            <a:extLst>
              <a:ext uri="{FF2B5EF4-FFF2-40B4-BE49-F238E27FC236}">
                <a16:creationId xmlns:a16="http://schemas.microsoft.com/office/drawing/2014/main" id="{AB865A29-B99B-0DEC-F7E9-ACD93A2FAB1D}"/>
              </a:ext>
            </a:extLst>
          </p:cNvPr>
          <p:cNvSpPr txBox="1"/>
          <p:nvPr/>
        </p:nvSpPr>
        <p:spPr>
          <a:xfrm>
            <a:off x="1565833" y="6038463"/>
            <a:ext cx="8630025" cy="276999"/>
          </a:xfrm>
          <a:prstGeom prst="rect">
            <a:avLst/>
          </a:prstGeom>
          <a:noFill/>
        </p:spPr>
        <p:txBody>
          <a:bodyPr wrap="square">
            <a:spAutoFit/>
          </a:bodyPr>
          <a:lstStyle/>
          <a:p>
            <a:pPr algn="l"/>
            <a:r>
              <a:rPr lang="en-US" sz="1200" b="0" i="0" u="none" strike="noStrike" dirty="0">
                <a:solidFill>
                  <a:srgbClr val="F68946"/>
                </a:solidFill>
                <a:effectLst/>
                <a:latin typeface="Google Sans"/>
                <a:hlinkClick r:id="rId2"/>
              </a:rPr>
              <a:t>Haotian Liu</a:t>
            </a:r>
            <a:r>
              <a:rPr lang="en-US" sz="1200" b="0" i="0" u="none" strike="noStrike" baseline="30000" dirty="0">
                <a:solidFill>
                  <a:srgbClr val="F68946"/>
                </a:solidFill>
                <a:effectLst/>
                <a:latin typeface="Google Sans"/>
                <a:hlinkClick r:id="rId2"/>
              </a:rPr>
              <a:t>*</a:t>
            </a:r>
            <a:r>
              <a:rPr lang="en-US" sz="1200" b="0" i="0" dirty="0">
                <a:solidFill>
                  <a:srgbClr val="212529"/>
                </a:solidFill>
                <a:effectLst/>
                <a:latin typeface="Google Sans"/>
              </a:rPr>
              <a:t>, </a:t>
            </a:r>
            <a:r>
              <a:rPr lang="en-US" sz="1200" b="0" i="0" u="none" strike="noStrike" dirty="0">
                <a:solidFill>
                  <a:srgbClr val="008AD7"/>
                </a:solidFill>
                <a:effectLst/>
                <a:latin typeface="Google Sans"/>
                <a:hlinkClick r:id="rId3"/>
              </a:rPr>
              <a:t>Chunyuan Li</a:t>
            </a:r>
            <a:r>
              <a:rPr lang="en-US" sz="1200" b="0" i="0" u="none" strike="noStrike" baseline="30000" dirty="0">
                <a:solidFill>
                  <a:srgbClr val="008AD7"/>
                </a:solidFill>
                <a:effectLst/>
                <a:latin typeface="Google Sans"/>
                <a:hlinkClick r:id="rId3"/>
              </a:rPr>
              <a:t>*</a:t>
            </a:r>
            <a:r>
              <a:rPr lang="en-US" sz="1200" b="0" i="0" dirty="0">
                <a:solidFill>
                  <a:srgbClr val="212529"/>
                </a:solidFill>
                <a:effectLst/>
                <a:latin typeface="Google Sans"/>
              </a:rPr>
              <a:t>, </a:t>
            </a:r>
            <a:r>
              <a:rPr lang="en-US" sz="1200" b="0" i="0" u="none" strike="noStrike" dirty="0">
                <a:solidFill>
                  <a:srgbClr val="F2A900"/>
                </a:solidFill>
                <a:effectLst/>
                <a:latin typeface="Google Sans"/>
                <a:hlinkClick r:id="rId4"/>
              </a:rPr>
              <a:t>Qingyang Wu</a:t>
            </a:r>
            <a:r>
              <a:rPr lang="en-US" sz="1200" b="0" i="0" dirty="0">
                <a:solidFill>
                  <a:srgbClr val="212529"/>
                </a:solidFill>
                <a:effectLst/>
                <a:latin typeface="Google Sans"/>
              </a:rPr>
              <a:t>, </a:t>
            </a:r>
            <a:r>
              <a:rPr lang="en-US" sz="1200" b="0" i="0" u="none" strike="noStrike" dirty="0">
                <a:solidFill>
                  <a:srgbClr val="F68946"/>
                </a:solidFill>
                <a:effectLst/>
                <a:latin typeface="Google Sans"/>
                <a:hlinkClick r:id="rId5"/>
              </a:rPr>
              <a:t>Yong Jae Lee</a:t>
            </a:r>
            <a:r>
              <a:rPr lang="en-US" altLang="zh-CN" sz="1200" b="0" i="0" u="none" strike="noStrike" dirty="0">
                <a:solidFill>
                  <a:srgbClr val="F68946"/>
                </a:solidFill>
                <a:effectLst/>
                <a:latin typeface="Google Sans"/>
              </a:rPr>
              <a:t>.</a:t>
            </a:r>
            <a:r>
              <a:rPr lang="zh-CN" altLang="en-US" sz="1200" b="0" i="0" u="none" strike="noStrike" dirty="0">
                <a:solidFill>
                  <a:srgbClr val="F68946"/>
                </a:solidFill>
                <a:effectLst/>
                <a:latin typeface="Google Sans"/>
              </a:rPr>
              <a:t> </a:t>
            </a:r>
            <a:r>
              <a:rPr lang="en-US" sz="1200" b="1" i="0" dirty="0">
                <a:solidFill>
                  <a:srgbClr val="000000"/>
                </a:solidFill>
                <a:effectLst/>
                <a:latin typeface="Lucida Grande" panose="020B0600040502020204" pitchFamily="34" charset="0"/>
              </a:rPr>
              <a:t>Visual Instruction Tuning</a:t>
            </a:r>
            <a:r>
              <a:rPr lang="en-US" altLang="zh-CN" sz="1200" b="1" i="0" dirty="0">
                <a:solidFill>
                  <a:srgbClr val="000000"/>
                </a:solidFill>
                <a:effectLst/>
                <a:latin typeface="Lucida Grande" panose="020B0600040502020204" pitchFamily="34" charset="0"/>
              </a:rPr>
              <a:t>.</a:t>
            </a:r>
            <a:r>
              <a:rPr lang="zh-CN" altLang="en-US" sz="1200" b="1" i="0" dirty="0">
                <a:solidFill>
                  <a:srgbClr val="000000"/>
                </a:solidFill>
                <a:effectLst/>
                <a:latin typeface="Lucida Grande" panose="020B0600040502020204" pitchFamily="34" charset="0"/>
              </a:rPr>
              <a:t> </a:t>
            </a:r>
            <a:r>
              <a:rPr lang="en-US" altLang="zh-CN" sz="1200" b="1" i="0" dirty="0" err="1">
                <a:solidFill>
                  <a:srgbClr val="000000"/>
                </a:solidFill>
                <a:effectLst/>
                <a:latin typeface="Lucida Grande" panose="020B0600040502020204" pitchFamily="34" charset="0"/>
              </a:rPr>
              <a:t>NeurIPS</a:t>
            </a:r>
            <a:r>
              <a:rPr lang="zh-CN" altLang="en-US" sz="1200" b="1" i="0" dirty="0">
                <a:solidFill>
                  <a:srgbClr val="000000"/>
                </a:solidFill>
                <a:effectLst/>
                <a:latin typeface="Lucida Grande" panose="020B0600040502020204" pitchFamily="34" charset="0"/>
              </a:rPr>
              <a:t> </a:t>
            </a:r>
            <a:r>
              <a:rPr lang="en-US" altLang="zh-CN" sz="1200" b="1" i="0" dirty="0">
                <a:solidFill>
                  <a:srgbClr val="000000"/>
                </a:solidFill>
                <a:effectLst/>
                <a:latin typeface="Lucida Grande" panose="020B0600040502020204" pitchFamily="34" charset="0"/>
              </a:rPr>
              <a:t>2023.</a:t>
            </a:r>
            <a:endParaRPr lang="en-CN" sz="1200" dirty="0"/>
          </a:p>
        </p:txBody>
      </p:sp>
    </p:spTree>
    <p:extLst>
      <p:ext uri="{BB962C8B-B14F-4D97-AF65-F5344CB8AC3E}">
        <p14:creationId xmlns:p14="http://schemas.microsoft.com/office/powerpoint/2010/main" val="3383813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7131-D6DA-A0EB-A95E-EEF413005CCD}"/>
              </a:ext>
            </a:extLst>
          </p:cNvPr>
          <p:cNvSpPr>
            <a:spLocks noGrp="1"/>
          </p:cNvSpPr>
          <p:nvPr>
            <p:ph type="title"/>
          </p:nvPr>
        </p:nvSpPr>
        <p:spPr/>
        <p:txBody>
          <a:bodyPr/>
          <a:lstStyle/>
          <a:p>
            <a:r>
              <a:rPr lang="en-US" altLang="zh-CN" dirty="0"/>
              <a:t>GPT-assisted</a:t>
            </a:r>
            <a:r>
              <a:rPr lang="zh-CN" altLang="en-US" dirty="0"/>
              <a:t> </a:t>
            </a:r>
            <a:r>
              <a:rPr lang="en-US" altLang="zh-CN" dirty="0"/>
              <a:t>Visual</a:t>
            </a:r>
            <a:r>
              <a:rPr lang="zh-CN" altLang="en-US" dirty="0"/>
              <a:t> </a:t>
            </a:r>
            <a:r>
              <a:rPr lang="en-US" altLang="zh-CN" dirty="0"/>
              <a:t>Instruction</a:t>
            </a:r>
            <a:r>
              <a:rPr lang="zh-CN" altLang="en-US" dirty="0"/>
              <a:t> </a:t>
            </a:r>
            <a:r>
              <a:rPr lang="en-US" altLang="zh-CN" dirty="0"/>
              <a:t>Data</a:t>
            </a:r>
            <a:r>
              <a:rPr lang="zh-CN" altLang="en-US" dirty="0"/>
              <a:t> </a:t>
            </a:r>
            <a:r>
              <a:rPr lang="en-US" altLang="zh-CN" dirty="0"/>
              <a:t>Generation</a:t>
            </a:r>
            <a:endParaRPr lang="en-CN"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EB2397D-8730-63F7-AC64-3664A97361FC}"/>
                  </a:ext>
                </a:extLst>
              </p:cNvPr>
              <p:cNvSpPr>
                <a:spLocks noGrp="1"/>
              </p:cNvSpPr>
              <p:nvPr>
                <p:ph idx="1"/>
              </p:nvPr>
            </p:nvSpPr>
            <p:spPr/>
            <p:txBody>
              <a:bodyPr/>
              <a:lstStyle/>
              <a:p>
                <a:r>
                  <a:rPr lang="en-US" dirty="0"/>
                  <a:t>Leverage ChatGPT/GPT-4 for multimodal instruction-following data collection, based on the widely existing image-pair data. </a:t>
                </a:r>
              </a:p>
              <a:p>
                <a:r>
                  <a:rPr lang="en-CN" dirty="0"/>
                  <a:t>For each </a:t>
                </a:r>
                <a14:m>
                  <m:oMath xmlns:m="http://schemas.openxmlformats.org/officeDocument/2006/math">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𝑋</m:t>
                        </m:r>
                      </m:e>
                      <m:sub>
                        <m:r>
                          <a:rPr lang="en-CA" b="0" i="1" smtClean="0">
                            <a:latin typeface="Cambria Math" panose="02040503050406030204" pitchFamily="18" charset="0"/>
                          </a:rPr>
                          <m:t>𝑣</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𝑋</m:t>
                        </m:r>
                      </m:e>
                      <m:sub>
                        <m:r>
                          <a:rPr lang="en-CA" b="0" i="1" smtClean="0">
                            <a:latin typeface="Cambria Math" panose="02040503050406030204" pitchFamily="18" charset="0"/>
                          </a:rPr>
                          <m:t>𝑐</m:t>
                        </m:r>
                      </m:sub>
                    </m:sSub>
                    <m:r>
                      <a:rPr lang="en-CA" b="0" i="1" smtClean="0">
                        <a:latin typeface="Cambria Math" panose="02040503050406030204" pitchFamily="18" charset="0"/>
                      </a:rPr>
                      <m:t>)</m:t>
                    </m:r>
                  </m:oMath>
                </a14:m>
                <a:r>
                  <a:rPr lang="en-CN" dirty="0"/>
                  <a:t> image and caption pair, we use two types of information to prompt a text-only GPT</a:t>
                </a:r>
              </a:p>
              <a:p>
                <a:pPr lvl="1"/>
                <a:r>
                  <a:rPr lang="en-CN" dirty="0"/>
                  <a:t>Captions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𝑋</m:t>
                        </m:r>
                      </m:e>
                      <m:sub>
                        <m:r>
                          <a:rPr lang="en-CA" b="0" i="1" smtClean="0">
                            <a:latin typeface="Cambria Math" panose="02040503050406030204" pitchFamily="18" charset="0"/>
                          </a:rPr>
                          <m:t>𝑐</m:t>
                        </m:r>
                      </m:sub>
                    </m:sSub>
                  </m:oMath>
                </a14:m>
                <a:endParaRPr lang="en-CN" dirty="0"/>
              </a:p>
              <a:p>
                <a:pPr lvl="1"/>
                <a:r>
                  <a:rPr lang="en-US" dirty="0"/>
                  <a:t>Bounding boxes: localize the objects in the scene</a:t>
                </a:r>
                <a:endParaRPr lang="en-CN" dirty="0"/>
              </a:p>
              <a:p>
                <a:pPr lvl="1"/>
                <a:endParaRPr lang="en-US" dirty="0"/>
              </a:p>
              <a:p>
                <a:pPr lvl="1"/>
                <a:endParaRPr lang="en-CN" dirty="0"/>
              </a:p>
            </p:txBody>
          </p:sp>
        </mc:Choice>
        <mc:Fallback>
          <p:sp>
            <p:nvSpPr>
              <p:cNvPr id="3" name="Content Placeholder 2">
                <a:extLst>
                  <a:ext uri="{FF2B5EF4-FFF2-40B4-BE49-F238E27FC236}">
                    <a16:creationId xmlns:a16="http://schemas.microsoft.com/office/drawing/2014/main" id="{5EB2397D-8730-63F7-AC64-3664A97361FC}"/>
                  </a:ext>
                </a:extLst>
              </p:cNvPr>
              <p:cNvSpPr>
                <a:spLocks noGrp="1" noRot="1" noChangeAspect="1" noMove="1" noResize="1" noEditPoints="1" noAdjustHandles="1" noChangeArrowheads="1" noChangeShapeType="1" noTextEdit="1"/>
              </p:cNvSpPr>
              <p:nvPr>
                <p:ph idx="1"/>
              </p:nvPr>
            </p:nvSpPr>
            <p:spPr>
              <a:blipFill>
                <a:blip r:embed="rId2"/>
                <a:stretch>
                  <a:fillRect l="-1086" t="-2326"/>
                </a:stretch>
              </a:blipFill>
            </p:spPr>
            <p:txBody>
              <a:bodyPr/>
              <a:lstStyle/>
              <a:p>
                <a:r>
                  <a:rPr lang="en-CN">
                    <a:noFill/>
                  </a:rPr>
                  <a:t> </a:t>
                </a:r>
              </a:p>
            </p:txBody>
          </p:sp>
        </mc:Fallback>
      </mc:AlternateContent>
    </p:spTree>
    <p:extLst>
      <p:ext uri="{BB962C8B-B14F-4D97-AF65-F5344CB8AC3E}">
        <p14:creationId xmlns:p14="http://schemas.microsoft.com/office/powerpoint/2010/main" val="2508958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90431-1EFE-E0BA-3CB1-7D1CD8598167}"/>
              </a:ext>
            </a:extLst>
          </p:cNvPr>
          <p:cNvSpPr>
            <a:spLocks noGrp="1"/>
          </p:cNvSpPr>
          <p:nvPr>
            <p:ph type="title"/>
          </p:nvPr>
        </p:nvSpPr>
        <p:spPr/>
        <p:txBody>
          <a:bodyPr/>
          <a:lstStyle/>
          <a:p>
            <a:r>
              <a:rPr lang="en-US" altLang="zh-CN" dirty="0"/>
              <a:t>Outline</a:t>
            </a:r>
            <a:endParaRPr lang="en-CN" dirty="0"/>
          </a:p>
        </p:txBody>
      </p:sp>
      <p:sp>
        <p:nvSpPr>
          <p:cNvPr id="3" name="Content Placeholder 2">
            <a:extLst>
              <a:ext uri="{FF2B5EF4-FFF2-40B4-BE49-F238E27FC236}">
                <a16:creationId xmlns:a16="http://schemas.microsoft.com/office/drawing/2014/main" id="{96457C11-98DC-7AD6-18F4-AE01EA7D036E}"/>
              </a:ext>
            </a:extLst>
          </p:cNvPr>
          <p:cNvSpPr>
            <a:spLocks noGrp="1"/>
          </p:cNvSpPr>
          <p:nvPr>
            <p:ph idx="1"/>
          </p:nvPr>
        </p:nvSpPr>
        <p:spPr/>
        <p:txBody>
          <a:bodyPr>
            <a:normAutofit lnSpcReduction="10000"/>
          </a:bodyPr>
          <a:lstStyle/>
          <a:p>
            <a:r>
              <a:rPr lang="en-US" altLang="zh-CN" dirty="0"/>
              <a:t>CLIP: Joint Text and Image Embedding</a:t>
            </a:r>
          </a:p>
          <a:p>
            <a:endParaRPr lang="en-US" dirty="0"/>
          </a:p>
          <a:p>
            <a:endParaRPr lang="en-US" dirty="0"/>
          </a:p>
          <a:p>
            <a:r>
              <a:rPr lang="en-US" altLang="zh-CN" dirty="0"/>
              <a:t>DALL-E-2: Generating Images from Text</a:t>
            </a:r>
          </a:p>
          <a:p>
            <a:endParaRPr lang="en-US" altLang="zh-CN" dirty="0"/>
          </a:p>
          <a:p>
            <a:endParaRPr lang="en-US" altLang="zh-CN" dirty="0"/>
          </a:p>
          <a:p>
            <a:r>
              <a:rPr lang="en-US" altLang="zh-CN" dirty="0" err="1"/>
              <a:t>LLaVA</a:t>
            </a:r>
            <a:r>
              <a:rPr lang="en-US" altLang="zh-CN" dirty="0"/>
              <a:t>: Multi-modality Conversation</a:t>
            </a:r>
          </a:p>
          <a:p>
            <a:pPr marL="0" indent="0">
              <a:buNone/>
            </a:pPr>
            <a:br>
              <a:rPr lang="en-US" dirty="0"/>
            </a:br>
            <a:endParaRPr lang="en-US" altLang="zh-CN" dirty="0"/>
          </a:p>
          <a:p>
            <a:endParaRPr lang="en-US" altLang="zh-CN" dirty="0"/>
          </a:p>
          <a:p>
            <a:endParaRPr lang="en-US" altLang="zh-CN" dirty="0"/>
          </a:p>
          <a:p>
            <a:endParaRPr lang="en-US" dirty="0"/>
          </a:p>
          <a:p>
            <a:endParaRPr lang="en-CN" dirty="0"/>
          </a:p>
        </p:txBody>
      </p:sp>
    </p:spTree>
    <p:extLst>
      <p:ext uri="{BB962C8B-B14F-4D97-AF65-F5344CB8AC3E}">
        <p14:creationId xmlns:p14="http://schemas.microsoft.com/office/powerpoint/2010/main" val="893490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CA00A-F84E-F030-BA4C-DA62E697DE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4E0B82-83CA-BA4E-2729-9639F4FFD18E}"/>
              </a:ext>
            </a:extLst>
          </p:cNvPr>
          <p:cNvSpPr>
            <a:spLocks noGrp="1"/>
          </p:cNvSpPr>
          <p:nvPr>
            <p:ph type="title"/>
          </p:nvPr>
        </p:nvSpPr>
        <p:spPr/>
        <p:txBody>
          <a:bodyPr/>
          <a:lstStyle/>
          <a:p>
            <a:r>
              <a:rPr lang="en-CA" altLang="zh-CN" dirty="0"/>
              <a:t>Three Different Types of Instruction-Following Data</a:t>
            </a:r>
            <a:endParaRPr lang="en-CN" dirty="0"/>
          </a:p>
        </p:txBody>
      </p:sp>
      <p:sp>
        <p:nvSpPr>
          <p:cNvPr id="3" name="Content Placeholder 2">
            <a:extLst>
              <a:ext uri="{FF2B5EF4-FFF2-40B4-BE49-F238E27FC236}">
                <a16:creationId xmlns:a16="http://schemas.microsoft.com/office/drawing/2014/main" id="{3DD49826-8CBD-6A62-07AA-E967E462170F}"/>
              </a:ext>
            </a:extLst>
          </p:cNvPr>
          <p:cNvSpPr>
            <a:spLocks noGrp="1"/>
          </p:cNvSpPr>
          <p:nvPr>
            <p:ph idx="1"/>
          </p:nvPr>
        </p:nvSpPr>
        <p:spPr/>
        <p:txBody>
          <a:bodyPr/>
          <a:lstStyle/>
          <a:p>
            <a:r>
              <a:rPr lang="en-US" dirty="0"/>
              <a:t>Conversation</a:t>
            </a:r>
          </a:p>
          <a:p>
            <a:pPr lvl="1"/>
            <a:r>
              <a:rPr lang="en-US" dirty="0"/>
              <a:t>A conversation between the assistant and a person asking questions about the photo</a:t>
            </a:r>
          </a:p>
          <a:p>
            <a:r>
              <a:rPr lang="en-US" dirty="0"/>
              <a:t>Detailed description</a:t>
            </a:r>
          </a:p>
          <a:p>
            <a:pPr lvl="1"/>
            <a:r>
              <a:rPr lang="en-US" dirty="0"/>
              <a:t>Include a rich and comprehensive description for an image</a:t>
            </a:r>
          </a:p>
          <a:p>
            <a:r>
              <a:rPr lang="en-US" dirty="0"/>
              <a:t>Complex reasoning </a:t>
            </a:r>
          </a:p>
          <a:p>
            <a:pPr lvl="1"/>
            <a:r>
              <a:rPr lang="en-US" dirty="0"/>
              <a:t>In-depth reasoning questions</a:t>
            </a:r>
          </a:p>
          <a:p>
            <a:endParaRPr lang="en-US" dirty="0"/>
          </a:p>
          <a:p>
            <a:endParaRPr lang="en-US" dirty="0"/>
          </a:p>
          <a:p>
            <a:pPr lvl="1"/>
            <a:endParaRPr lang="en-CN" dirty="0"/>
          </a:p>
        </p:txBody>
      </p:sp>
    </p:spTree>
    <p:extLst>
      <p:ext uri="{BB962C8B-B14F-4D97-AF65-F5344CB8AC3E}">
        <p14:creationId xmlns:p14="http://schemas.microsoft.com/office/powerpoint/2010/main" val="3588110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5D86F-8BF0-1F57-877F-89F5206EE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DA62CD-8475-0F83-E0AC-3A409B1D016E}"/>
              </a:ext>
            </a:extLst>
          </p:cNvPr>
          <p:cNvSpPr>
            <a:spLocks noGrp="1"/>
          </p:cNvSpPr>
          <p:nvPr>
            <p:ph type="title"/>
          </p:nvPr>
        </p:nvSpPr>
        <p:spPr/>
        <p:txBody>
          <a:bodyPr/>
          <a:lstStyle/>
          <a:p>
            <a:endParaRPr lang="en-CN"/>
          </a:p>
        </p:txBody>
      </p:sp>
      <p:sp>
        <p:nvSpPr>
          <p:cNvPr id="3" name="Content Placeholder 2">
            <a:extLst>
              <a:ext uri="{FF2B5EF4-FFF2-40B4-BE49-F238E27FC236}">
                <a16:creationId xmlns:a16="http://schemas.microsoft.com/office/drawing/2014/main" id="{094715ED-4FE8-3722-F81E-9257BB65BEDD}"/>
              </a:ext>
            </a:extLst>
          </p:cNvPr>
          <p:cNvSpPr>
            <a:spLocks noGrp="1"/>
          </p:cNvSpPr>
          <p:nvPr>
            <p:ph idx="1"/>
          </p:nvPr>
        </p:nvSpPr>
        <p:spPr/>
        <p:txBody>
          <a:bodyPr/>
          <a:lstStyle/>
          <a:p>
            <a:endParaRPr lang="en-CN"/>
          </a:p>
        </p:txBody>
      </p:sp>
      <p:pic>
        <p:nvPicPr>
          <p:cNvPr id="4" name="Picture 3">
            <a:extLst>
              <a:ext uri="{FF2B5EF4-FFF2-40B4-BE49-F238E27FC236}">
                <a16:creationId xmlns:a16="http://schemas.microsoft.com/office/drawing/2014/main" id="{3D249885-783B-8FB8-3514-8C091601ED3D}"/>
              </a:ext>
            </a:extLst>
          </p:cNvPr>
          <p:cNvPicPr>
            <a:picLocks noChangeAspect="1"/>
          </p:cNvPicPr>
          <p:nvPr/>
        </p:nvPicPr>
        <p:blipFill>
          <a:blip r:embed="rId2"/>
          <a:stretch>
            <a:fillRect/>
          </a:stretch>
        </p:blipFill>
        <p:spPr>
          <a:xfrm>
            <a:off x="1092200" y="-1"/>
            <a:ext cx="8942294" cy="6300079"/>
          </a:xfrm>
          <a:prstGeom prst="rect">
            <a:avLst/>
          </a:prstGeom>
        </p:spPr>
      </p:pic>
    </p:spTree>
    <p:extLst>
      <p:ext uri="{BB962C8B-B14F-4D97-AF65-F5344CB8AC3E}">
        <p14:creationId xmlns:p14="http://schemas.microsoft.com/office/powerpoint/2010/main" val="2392740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9A34-C31A-4F13-2398-00CEA27D86D0}"/>
              </a:ext>
            </a:extLst>
          </p:cNvPr>
          <p:cNvSpPr>
            <a:spLocks noGrp="1"/>
          </p:cNvSpPr>
          <p:nvPr>
            <p:ph type="title"/>
          </p:nvPr>
        </p:nvSpPr>
        <p:spPr/>
        <p:txBody>
          <a:bodyPr/>
          <a:lstStyle/>
          <a:p>
            <a:r>
              <a:rPr lang="en-CN" dirty="0"/>
              <a:t>Prompts for Instruction-Following Data Generation</a:t>
            </a:r>
          </a:p>
        </p:txBody>
      </p:sp>
      <p:sp>
        <p:nvSpPr>
          <p:cNvPr id="3" name="Content Placeholder 2">
            <a:extLst>
              <a:ext uri="{FF2B5EF4-FFF2-40B4-BE49-F238E27FC236}">
                <a16:creationId xmlns:a16="http://schemas.microsoft.com/office/drawing/2014/main" id="{F2AE1CEE-F858-10F4-0035-4169900CC463}"/>
              </a:ext>
            </a:extLst>
          </p:cNvPr>
          <p:cNvSpPr>
            <a:spLocks noGrp="1"/>
          </p:cNvSpPr>
          <p:nvPr>
            <p:ph idx="1"/>
          </p:nvPr>
        </p:nvSpPr>
        <p:spPr/>
        <p:txBody>
          <a:bodyPr/>
          <a:lstStyle/>
          <a:p>
            <a:endParaRPr lang="en-CN"/>
          </a:p>
        </p:txBody>
      </p:sp>
      <p:pic>
        <p:nvPicPr>
          <p:cNvPr id="4" name="Picture 3">
            <a:extLst>
              <a:ext uri="{FF2B5EF4-FFF2-40B4-BE49-F238E27FC236}">
                <a16:creationId xmlns:a16="http://schemas.microsoft.com/office/drawing/2014/main" id="{1668FC3F-2053-1171-114C-8CEC58666765}"/>
              </a:ext>
            </a:extLst>
          </p:cNvPr>
          <p:cNvPicPr>
            <a:picLocks noChangeAspect="1"/>
          </p:cNvPicPr>
          <p:nvPr/>
        </p:nvPicPr>
        <p:blipFill>
          <a:blip r:embed="rId2"/>
          <a:stretch>
            <a:fillRect/>
          </a:stretch>
        </p:blipFill>
        <p:spPr>
          <a:xfrm>
            <a:off x="2023534" y="1579272"/>
            <a:ext cx="7772400" cy="5176070"/>
          </a:xfrm>
          <a:prstGeom prst="rect">
            <a:avLst/>
          </a:prstGeom>
        </p:spPr>
      </p:pic>
    </p:spTree>
    <p:extLst>
      <p:ext uri="{BB962C8B-B14F-4D97-AF65-F5344CB8AC3E}">
        <p14:creationId xmlns:p14="http://schemas.microsoft.com/office/powerpoint/2010/main" val="753751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13EF2B-2C86-C33E-E60F-8C5525FF283F}"/>
              </a:ext>
            </a:extLst>
          </p:cNvPr>
          <p:cNvPicPr>
            <a:picLocks noChangeAspect="1"/>
          </p:cNvPicPr>
          <p:nvPr/>
        </p:nvPicPr>
        <p:blipFill>
          <a:blip r:embed="rId2"/>
          <a:stretch>
            <a:fillRect/>
          </a:stretch>
        </p:blipFill>
        <p:spPr>
          <a:xfrm>
            <a:off x="1062052" y="292377"/>
            <a:ext cx="5736682" cy="5979388"/>
          </a:xfrm>
          <a:prstGeom prst="rect">
            <a:avLst/>
          </a:prstGeom>
        </p:spPr>
      </p:pic>
      <p:sp>
        <p:nvSpPr>
          <p:cNvPr id="6" name="TextBox 5">
            <a:extLst>
              <a:ext uri="{FF2B5EF4-FFF2-40B4-BE49-F238E27FC236}">
                <a16:creationId xmlns:a16="http://schemas.microsoft.com/office/drawing/2014/main" id="{CFF5FF26-A25D-EF6E-3560-23A7D7666DCD}"/>
              </a:ext>
            </a:extLst>
          </p:cNvPr>
          <p:cNvSpPr txBox="1"/>
          <p:nvPr/>
        </p:nvSpPr>
        <p:spPr>
          <a:xfrm>
            <a:off x="7150615" y="2481071"/>
            <a:ext cx="4529667" cy="2031325"/>
          </a:xfrm>
          <a:prstGeom prst="rect">
            <a:avLst/>
          </a:prstGeom>
          <a:noFill/>
        </p:spPr>
        <p:txBody>
          <a:bodyPr wrap="square">
            <a:spAutoFit/>
          </a:bodyPr>
          <a:lstStyle/>
          <a:p>
            <a:r>
              <a:rPr lang="en-US" sz="1800" dirty="0">
                <a:effectLst/>
                <a:latin typeface="NimbusRomNo9L"/>
              </a:rPr>
              <a:t>One example to illustrate the instruction-following data. The top block shows the contexts such as captions and boxes used to prompt GPT, and the bottom block shows the three types of responses. Note that the visual image is not used to prompt GPT, we only show it here as a reference. </a:t>
            </a:r>
            <a:endParaRPr lang="en-US" dirty="0"/>
          </a:p>
        </p:txBody>
      </p:sp>
    </p:spTree>
    <p:extLst>
      <p:ext uri="{BB962C8B-B14F-4D97-AF65-F5344CB8AC3E}">
        <p14:creationId xmlns:p14="http://schemas.microsoft.com/office/powerpoint/2010/main" val="1172547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A2011-5F34-6353-69FE-65DD8F6E4D8D}"/>
              </a:ext>
            </a:extLst>
          </p:cNvPr>
          <p:cNvSpPr>
            <a:spLocks noGrp="1"/>
          </p:cNvSpPr>
          <p:nvPr>
            <p:ph type="title"/>
          </p:nvPr>
        </p:nvSpPr>
        <p:spPr/>
        <p:txBody>
          <a:bodyPr/>
          <a:lstStyle/>
          <a:p>
            <a:r>
              <a:rPr lang="en-US" altLang="zh-CN" dirty="0"/>
              <a:t>Visual</a:t>
            </a:r>
            <a:r>
              <a:rPr lang="zh-CN" altLang="en-US" dirty="0"/>
              <a:t> </a:t>
            </a:r>
            <a:r>
              <a:rPr lang="en-US" altLang="zh-CN" dirty="0"/>
              <a:t>Instruction</a:t>
            </a:r>
            <a:r>
              <a:rPr lang="zh-CN" altLang="en-US" dirty="0"/>
              <a:t> </a:t>
            </a:r>
            <a:r>
              <a:rPr lang="en-US" altLang="zh-CN" dirty="0"/>
              <a:t>Tuning</a:t>
            </a:r>
            <a:r>
              <a:rPr lang="zh-CN" altLang="en-US" dirty="0"/>
              <a:t> </a:t>
            </a:r>
            <a:r>
              <a:rPr lang="en-US" altLang="zh-CN" dirty="0"/>
              <a:t>Architecture</a:t>
            </a:r>
            <a:endParaRPr lang="en-CN"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F61A447-EFD3-EBCE-1756-D9EFE377AD0B}"/>
                  </a:ext>
                </a:extLst>
              </p:cNvPr>
              <p:cNvSpPr>
                <a:spLocks noGrp="1"/>
              </p:cNvSpPr>
              <p:nvPr>
                <p:ph idx="1"/>
              </p:nvPr>
            </p:nvSpPr>
            <p:spPr/>
            <p:txBody>
              <a:bodyPr/>
              <a:lstStyle/>
              <a:p>
                <a:endParaRPr lang="en-CN" dirty="0"/>
              </a:p>
              <a:p>
                <a:endParaRPr lang="en-CN" dirty="0"/>
              </a:p>
              <a:p>
                <a:endParaRPr lang="en-CN" dirty="0"/>
              </a:p>
              <a:p>
                <a:pPr marL="0" indent="0">
                  <a:buNone/>
                </a:pPr>
                <a:endParaRPr lang="en-CN" dirty="0"/>
              </a:p>
              <a:p>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𝜙</m:t>
                        </m:r>
                      </m:sub>
                    </m:sSub>
                    <m:r>
                      <a:rPr lang="en-US" altLang="zh-CN" b="0" i="1" smtClean="0">
                        <a:latin typeface="Cambria Math" panose="02040503050406030204" pitchFamily="18" charset="0"/>
                      </a:rPr>
                      <m:t>:</m:t>
                    </m:r>
                  </m:oMath>
                </a14:m>
                <a:r>
                  <a:rPr lang="zh-CN" altLang="en-US" dirty="0"/>
                  <a:t> </a:t>
                </a:r>
                <a:r>
                  <a:rPr lang="en-US" altLang="zh-CN" dirty="0"/>
                  <a:t>an</a:t>
                </a:r>
                <a:r>
                  <a:rPr lang="zh-CN" altLang="en-US" dirty="0"/>
                  <a:t> </a:t>
                </a:r>
                <a:r>
                  <a:rPr lang="en-US" altLang="zh-CN" dirty="0"/>
                  <a:t>LLM</a:t>
                </a:r>
                <a:r>
                  <a:rPr lang="zh-CN" altLang="en-US" dirty="0"/>
                  <a:t> </a:t>
                </a:r>
                <a:r>
                  <a:rPr lang="en-US" altLang="zh-CN" dirty="0"/>
                  <a:t>with</a:t>
                </a:r>
                <a:r>
                  <a:rPr lang="zh-CN" altLang="en-US" dirty="0"/>
                  <a:t> </a:t>
                </a:r>
                <a:r>
                  <a:rPr lang="en-US" altLang="zh-CN" dirty="0"/>
                  <a:t>parameters</a:t>
                </a:r>
                <a:r>
                  <a:rPr lang="zh-CN" altLang="en-US" dirty="0"/>
                  <a:t> </a:t>
                </a:r>
                <a14:m>
                  <m:oMath xmlns:m="http://schemas.openxmlformats.org/officeDocument/2006/math">
                    <m:r>
                      <a:rPr lang="en-US" altLang="zh-CN" b="0" i="1" smtClean="0">
                        <a:latin typeface="Cambria Math" panose="02040503050406030204" pitchFamily="18" charset="0"/>
                      </a:rPr>
                      <m:t>𝜙</m:t>
                    </m:r>
                  </m:oMath>
                </a14:m>
                <a:r>
                  <a:rPr lang="en-US" altLang="zh-CN" dirty="0"/>
                  <a:t>;</a:t>
                </a:r>
              </a:p>
              <a:p>
                <a:r>
                  <a:rPr lang="en-US" altLang="zh-CN" dirty="0"/>
                  <a:t>A</a:t>
                </a:r>
                <a:r>
                  <a:rPr lang="zh-CN" altLang="en-US" dirty="0"/>
                  <a:t> </a:t>
                </a:r>
                <a:r>
                  <a:rPr lang="en-US" altLang="zh-CN" dirty="0"/>
                  <a:t>pretrained</a:t>
                </a:r>
                <a:r>
                  <a:rPr lang="zh-CN" altLang="en-US" dirty="0"/>
                  <a:t> </a:t>
                </a:r>
                <a:r>
                  <a:rPr lang="en-US" altLang="zh-CN" dirty="0"/>
                  <a:t>CLIP</a:t>
                </a:r>
                <a:r>
                  <a:rPr lang="zh-CN" altLang="en-US" dirty="0"/>
                  <a:t> </a:t>
                </a:r>
                <a:r>
                  <a:rPr lang="en-US" altLang="zh-CN" dirty="0"/>
                  <a:t>visual</a:t>
                </a:r>
                <a:r>
                  <a:rPr lang="zh-CN" altLang="en-US" dirty="0"/>
                  <a:t> </a:t>
                </a:r>
                <a:r>
                  <a:rPr lang="en-US" altLang="zh-CN" dirty="0"/>
                  <a:t>encoder</a:t>
                </a:r>
                <a:r>
                  <a:rPr lang="zh-CN" altLang="en-US" dirty="0"/>
                  <a:t>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𝑍</m:t>
                        </m:r>
                      </m:e>
                      <m:sub>
                        <m:r>
                          <a:rPr lang="en-US" altLang="zh-CN" b="0" i="1" smtClean="0">
                            <a:latin typeface="Cambria Math" panose="02040503050406030204" pitchFamily="18" charset="0"/>
                          </a:rPr>
                          <m:t>𝑣</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𝑔</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𝑣</m:t>
                            </m:r>
                          </m:sub>
                        </m:sSub>
                      </m:e>
                    </m:d>
                  </m:oMath>
                </a14:m>
                <a:endParaRPr lang="en-US" altLang="zh-CN" b="0" dirty="0"/>
              </a:p>
              <a:p>
                <a:endParaRPr lang="en-CN" dirty="0"/>
              </a:p>
            </p:txBody>
          </p:sp>
        </mc:Choice>
        <mc:Fallback>
          <p:sp>
            <p:nvSpPr>
              <p:cNvPr id="3" name="Content Placeholder 2">
                <a:extLst>
                  <a:ext uri="{FF2B5EF4-FFF2-40B4-BE49-F238E27FC236}">
                    <a16:creationId xmlns:a16="http://schemas.microsoft.com/office/drawing/2014/main" id="{0F61A447-EFD3-EBCE-1756-D9EFE377AD0B}"/>
                  </a:ext>
                </a:extLst>
              </p:cNvPr>
              <p:cNvSpPr>
                <a:spLocks noGrp="1" noRot="1" noChangeAspect="1" noMove="1" noResize="1" noEditPoints="1" noAdjustHandles="1" noChangeArrowheads="1" noChangeShapeType="1" noTextEdit="1"/>
              </p:cNvSpPr>
              <p:nvPr>
                <p:ph idx="1"/>
              </p:nvPr>
            </p:nvSpPr>
            <p:spPr>
              <a:blipFill>
                <a:blip r:embed="rId2"/>
                <a:stretch>
                  <a:fillRect l="-1086"/>
                </a:stretch>
              </a:blipFill>
            </p:spPr>
            <p:txBody>
              <a:bodyPr/>
              <a:lstStyle/>
              <a:p>
                <a:r>
                  <a:rPr lang="en-CN">
                    <a:noFill/>
                  </a:rPr>
                  <a:t> </a:t>
                </a:r>
              </a:p>
            </p:txBody>
          </p:sp>
        </mc:Fallback>
      </mc:AlternateContent>
      <p:pic>
        <p:nvPicPr>
          <p:cNvPr id="4" name="Picture 3">
            <a:extLst>
              <a:ext uri="{FF2B5EF4-FFF2-40B4-BE49-F238E27FC236}">
                <a16:creationId xmlns:a16="http://schemas.microsoft.com/office/drawing/2014/main" id="{606F1138-4C58-C011-B546-256A04E3C14C}"/>
              </a:ext>
            </a:extLst>
          </p:cNvPr>
          <p:cNvPicPr>
            <a:picLocks noChangeAspect="1"/>
          </p:cNvPicPr>
          <p:nvPr/>
        </p:nvPicPr>
        <p:blipFill>
          <a:blip r:embed="rId3"/>
          <a:stretch>
            <a:fillRect/>
          </a:stretch>
        </p:blipFill>
        <p:spPr>
          <a:xfrm>
            <a:off x="3034553" y="1278339"/>
            <a:ext cx="7772400" cy="2615953"/>
          </a:xfrm>
          <a:prstGeom prst="rect">
            <a:avLst/>
          </a:prstGeom>
        </p:spPr>
      </p:pic>
    </p:spTree>
    <p:extLst>
      <p:ext uri="{BB962C8B-B14F-4D97-AF65-F5344CB8AC3E}">
        <p14:creationId xmlns:p14="http://schemas.microsoft.com/office/powerpoint/2010/main" val="1612759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44B7A-4C74-7618-C29F-B08BA826DB6F}"/>
              </a:ext>
            </a:extLst>
          </p:cNvPr>
          <p:cNvSpPr>
            <a:spLocks noGrp="1"/>
          </p:cNvSpPr>
          <p:nvPr>
            <p:ph type="title"/>
          </p:nvPr>
        </p:nvSpPr>
        <p:spPr/>
        <p:txBody>
          <a:bodyPr/>
          <a:lstStyle/>
          <a:p>
            <a:r>
              <a:rPr lang="en-US" altLang="zh-CN" dirty="0"/>
              <a:t>Training</a:t>
            </a:r>
            <a:endParaRPr lang="en-CN"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1B0AF2E-8635-C8FF-36DB-6BA748B469FD}"/>
                  </a:ext>
                </a:extLst>
              </p:cNvPr>
              <p:cNvSpPr>
                <a:spLocks noGrp="1"/>
              </p:cNvSpPr>
              <p:nvPr>
                <p:ph idx="1"/>
              </p:nvPr>
            </p:nvSpPr>
            <p:spPr/>
            <p:txBody>
              <a:bodyPr/>
              <a:lstStyle/>
              <a:p>
                <a:r>
                  <a:rPr lang="en-US" altLang="zh-CN" dirty="0"/>
                  <a:t>For</a:t>
                </a:r>
                <a:r>
                  <a:rPr lang="zh-CN" altLang="en-US" dirty="0"/>
                  <a:t> </a:t>
                </a:r>
                <a:r>
                  <a:rPr lang="en-US" altLang="zh-CN" dirty="0"/>
                  <a:t>each</a:t>
                </a:r>
                <a:r>
                  <a:rPr lang="zh-CN" altLang="en-US" dirty="0"/>
                  <a:t> </a:t>
                </a:r>
                <a:r>
                  <a:rPr lang="en-US" altLang="zh-CN" dirty="0"/>
                  <a:t>image</a:t>
                </a:r>
                <a:r>
                  <a:rPr lang="zh-CN" altLang="en-US" dirty="0"/>
                  <a:t>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𝑣</m:t>
                        </m:r>
                      </m:sub>
                    </m:sSub>
                  </m:oMath>
                </a14:m>
                <a:r>
                  <a:rPr lang="en-US" altLang="zh-CN" dirty="0"/>
                  <a:t>,</a:t>
                </a:r>
                <a:r>
                  <a:rPr lang="zh-CN" altLang="en-US" dirty="0"/>
                  <a:t> </a:t>
                </a:r>
                <a:r>
                  <a:rPr lang="en-US" altLang="zh-CN" dirty="0"/>
                  <a:t>a</a:t>
                </a:r>
                <a:r>
                  <a:rPr lang="zh-CN" altLang="en-US" dirty="0"/>
                  <a:t> </a:t>
                </a:r>
                <a:r>
                  <a:rPr lang="en-US" altLang="zh-CN" dirty="0"/>
                  <a:t>multi-turn</a:t>
                </a:r>
                <a:r>
                  <a:rPr lang="zh-CN" altLang="en-US" dirty="0"/>
                  <a:t> </a:t>
                </a:r>
                <a:r>
                  <a:rPr lang="en-US" altLang="zh-CN" dirty="0"/>
                  <a:t>conversation</a:t>
                </a:r>
                <a:r>
                  <a:rPr lang="zh-CN" altLang="en-US" dirty="0"/>
                  <a:t> </a:t>
                </a:r>
                <a:r>
                  <a:rPr lang="en-US" altLang="zh-CN" dirty="0"/>
                  <a:t>data</a:t>
                </a:r>
                <a:r>
                  <a:rPr lang="zh-CN" altLang="en-US" dirty="0"/>
                  <a:t> </a:t>
                </a:r>
                <a14:m>
                  <m:oMath xmlns:m="http://schemas.openxmlformats.org/officeDocument/2006/math">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m:t>
                        </m:r>
                        <m:r>
                          <a:rPr lang="en-US" altLang="zh-CN" i="1">
                            <a:latin typeface="Cambria Math" panose="02040503050406030204" pitchFamily="18" charset="0"/>
                          </a:rPr>
                          <m:t>𝑋</m:t>
                        </m:r>
                      </m:e>
                      <m:sub>
                        <m:r>
                          <a:rPr lang="en-US" altLang="zh-CN" b="0" i="1" smtClean="0">
                            <a:latin typeface="Cambria Math" panose="02040503050406030204" pitchFamily="18" charset="0"/>
                          </a:rPr>
                          <m:t>𝑞</m:t>
                        </m:r>
                      </m:sub>
                      <m:sup>
                        <m:r>
                          <a:rPr lang="en-US" altLang="zh-CN" b="0" i="1" smtClean="0">
                            <a:latin typeface="Cambria Math" panose="02040503050406030204" pitchFamily="18" charset="0"/>
                          </a:rPr>
                          <m:t>1</m:t>
                        </m:r>
                      </m:sup>
                    </m:sSubSup>
                    <m:r>
                      <a:rPr lang="en-US" altLang="zh-CN" b="0" i="1" smtClean="0">
                        <a:latin typeface="Cambria Math" panose="02040503050406030204" pitchFamily="18" charset="0"/>
                      </a:rPr>
                      <m:t>,</m:t>
                    </m:r>
                  </m:oMath>
                </a14:m>
                <a:r>
                  <a:rPr lang="en-US" altLang="zh-CN" dirty="0"/>
                  <a:t> </a:t>
                </a:r>
                <a14:m>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b="0" i="1" smtClean="0">
                            <a:latin typeface="Cambria Math" panose="02040503050406030204" pitchFamily="18" charset="0"/>
                          </a:rPr>
                          <m:t>𝑎</m:t>
                        </m:r>
                      </m:sub>
                      <m:sup>
                        <m:r>
                          <a:rPr lang="en-US" altLang="zh-CN" i="1">
                            <a:latin typeface="Cambria Math" panose="02040503050406030204" pitchFamily="18" charset="0"/>
                          </a:rPr>
                          <m:t>1</m:t>
                        </m:r>
                      </m:sup>
                    </m:sSubSup>
                    <m:r>
                      <a:rPr lang="en-US" altLang="zh-CN" b="0" i="1" smtClean="0">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b="0" i="1" smtClean="0">
                            <a:latin typeface="Cambria Math" panose="02040503050406030204" pitchFamily="18" charset="0"/>
                          </a:rPr>
                          <m:t>𝑞</m:t>
                        </m:r>
                      </m:sub>
                      <m:sup>
                        <m:r>
                          <a:rPr lang="en-US" altLang="zh-CN" b="0" i="1" smtClean="0">
                            <a:latin typeface="Cambria Math" panose="02040503050406030204" pitchFamily="18" charset="0"/>
                          </a:rPr>
                          <m:t>𝑇</m:t>
                        </m:r>
                      </m:sup>
                    </m:sSubSup>
                  </m:oMath>
                </a14:m>
                <a:r>
                  <a:rPr lang="en-US" altLang="zh-CN" dirty="0"/>
                  <a:t>, </a:t>
                </a:r>
                <a14:m>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i="1">
                            <a:latin typeface="Cambria Math" panose="02040503050406030204" pitchFamily="18" charset="0"/>
                          </a:rPr>
                          <m:t>𝑎</m:t>
                        </m:r>
                      </m:sub>
                      <m:sup>
                        <m:r>
                          <a:rPr lang="en-US" altLang="zh-CN" b="0" i="1" smtClean="0">
                            <a:latin typeface="Cambria Math" panose="02040503050406030204" pitchFamily="18" charset="0"/>
                          </a:rPr>
                          <m:t>𝑇</m:t>
                        </m:r>
                      </m:sup>
                    </m:sSubSup>
                  </m:oMath>
                </a14:m>
                <a:r>
                  <a:rPr lang="en-US" altLang="zh-CN" dirty="0"/>
                  <a:t>),</a:t>
                </a:r>
                <a:r>
                  <a:rPr lang="zh-CN" altLang="en-US" dirty="0"/>
                  <a:t> </a:t>
                </a:r>
                <a:r>
                  <a:rPr lang="en-US" altLang="zh-CN" dirty="0"/>
                  <a:t>where</a:t>
                </a:r>
                <a:r>
                  <a:rPr lang="zh-CN" altLang="en-US" dirty="0"/>
                  <a:t> </a:t>
                </a:r>
                <a:r>
                  <a:rPr lang="en-US" altLang="zh-CN" dirty="0"/>
                  <a:t>T</a:t>
                </a:r>
                <a:r>
                  <a:rPr lang="zh-CN" altLang="en-US" dirty="0"/>
                  <a:t> </a:t>
                </a:r>
                <a:r>
                  <a:rPr lang="en-US" altLang="zh-CN" dirty="0"/>
                  <a:t>is</a:t>
                </a:r>
                <a:r>
                  <a:rPr lang="zh-CN" altLang="en-US" dirty="0"/>
                  <a:t> </a:t>
                </a:r>
                <a:r>
                  <a:rPr lang="en-US" altLang="zh-CN" dirty="0"/>
                  <a:t>the</a:t>
                </a:r>
                <a:r>
                  <a:rPr lang="zh-CN" altLang="en-US" dirty="0"/>
                  <a:t> </a:t>
                </a:r>
                <a:r>
                  <a:rPr lang="en-US" altLang="zh-CN" dirty="0"/>
                  <a:t>total</a:t>
                </a:r>
                <a:r>
                  <a:rPr lang="zh-CN" altLang="en-US" dirty="0"/>
                  <a:t> </a:t>
                </a:r>
                <a:r>
                  <a:rPr lang="en-US" altLang="zh-CN" dirty="0"/>
                  <a:t>number</a:t>
                </a:r>
                <a:r>
                  <a:rPr lang="zh-CN" altLang="en-US" dirty="0"/>
                  <a:t> </a:t>
                </a:r>
                <a:r>
                  <a:rPr lang="en-US" altLang="zh-CN" dirty="0"/>
                  <a:t>of</a:t>
                </a:r>
                <a:r>
                  <a:rPr lang="zh-CN" altLang="en-US" dirty="0"/>
                  <a:t> </a:t>
                </a:r>
                <a:r>
                  <a:rPr lang="en-US" altLang="zh-CN" dirty="0"/>
                  <a:t>turns.</a:t>
                </a:r>
                <a:r>
                  <a:rPr lang="zh-CN" altLang="en-US" dirty="0"/>
                  <a:t> </a:t>
                </a:r>
                <a:r>
                  <a:rPr lang="en-US" altLang="zh-CN" dirty="0"/>
                  <a:t>The</a:t>
                </a:r>
                <a:r>
                  <a:rPr lang="zh-CN" altLang="en-US" dirty="0"/>
                  <a:t> </a:t>
                </a:r>
                <a:r>
                  <a:rPr lang="en-US" altLang="zh-CN" dirty="0"/>
                  <a:t>instruction</a:t>
                </a:r>
                <a:r>
                  <a:rPr lang="zh-CN" altLang="en-US" dirty="0"/>
                  <a:t> </a:t>
                </a:r>
                <a14:m>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𝑋</m:t>
                        </m:r>
                      </m:e>
                      <m:sub>
                        <m:r>
                          <a:rPr lang="en-US" altLang="zh-CN" b="0" i="1" smtClean="0">
                            <a:latin typeface="Cambria Math" panose="02040503050406030204" pitchFamily="18" charset="0"/>
                          </a:rPr>
                          <m:t>𝑖𝑛𝑠𝑡𝑟𝑢𝑐𝑡</m:t>
                        </m:r>
                      </m:sub>
                      <m:sup>
                        <m:r>
                          <a:rPr lang="en-US" altLang="zh-CN" b="0" i="1" smtClean="0">
                            <a:latin typeface="Cambria Math" panose="02040503050406030204" pitchFamily="18" charset="0"/>
                          </a:rPr>
                          <m:t>𝑡</m:t>
                        </m:r>
                      </m:sup>
                    </m:sSubSup>
                  </m:oMath>
                </a14:m>
                <a:r>
                  <a:rPr lang="zh-CN" altLang="en-US" dirty="0"/>
                  <a:t> </a:t>
                </a:r>
                <a:r>
                  <a:rPr lang="en-US" altLang="zh-CN" dirty="0"/>
                  <a:t>at the</a:t>
                </a:r>
                <a:r>
                  <a:rPr lang="zh-CN" altLang="en-US" dirty="0"/>
                  <a:t> </a:t>
                </a:r>
                <a:r>
                  <a:rPr lang="en-US" altLang="zh-CN" dirty="0"/>
                  <a:t>t-</a:t>
                </a:r>
                <a:r>
                  <a:rPr lang="en-US" altLang="zh-CN" dirty="0" err="1"/>
                  <a:t>th</a:t>
                </a:r>
                <a:r>
                  <a:rPr lang="zh-CN" altLang="en-US" dirty="0"/>
                  <a:t> </a:t>
                </a:r>
                <a:r>
                  <a:rPr lang="en-US" altLang="zh-CN" dirty="0"/>
                  <a:t>turn</a:t>
                </a:r>
                <a:r>
                  <a:rPr lang="zh-CN" altLang="en-US" dirty="0"/>
                  <a:t> </a:t>
                </a:r>
                <a:r>
                  <a:rPr lang="en-US" altLang="zh-CN" dirty="0"/>
                  <a:t>is:</a:t>
                </a:r>
              </a:p>
              <a:p>
                <a:endParaRPr lang="en-US" dirty="0"/>
              </a:p>
              <a:p>
                <a:endParaRPr lang="en-US" dirty="0"/>
              </a:p>
              <a:p>
                <a:endParaRPr lang="en-US" dirty="0"/>
              </a:p>
              <a:p>
                <a:endParaRPr lang="en-US" dirty="0"/>
              </a:p>
              <a:p>
                <a:endParaRPr lang="en-CN" dirty="0"/>
              </a:p>
            </p:txBody>
          </p:sp>
        </mc:Choice>
        <mc:Fallback>
          <p:sp>
            <p:nvSpPr>
              <p:cNvPr id="3" name="Content Placeholder 2">
                <a:extLst>
                  <a:ext uri="{FF2B5EF4-FFF2-40B4-BE49-F238E27FC236}">
                    <a16:creationId xmlns:a16="http://schemas.microsoft.com/office/drawing/2014/main" id="{11B0AF2E-8635-C8FF-36DB-6BA748B469FD}"/>
                  </a:ext>
                </a:extLst>
              </p:cNvPr>
              <p:cNvSpPr>
                <a:spLocks noGrp="1" noRot="1" noChangeAspect="1" noMove="1" noResize="1" noEditPoints="1" noAdjustHandles="1" noChangeArrowheads="1" noChangeShapeType="1" noTextEdit="1"/>
              </p:cNvSpPr>
              <p:nvPr>
                <p:ph idx="1"/>
              </p:nvPr>
            </p:nvSpPr>
            <p:spPr>
              <a:blipFill>
                <a:blip r:embed="rId2"/>
                <a:stretch>
                  <a:fillRect l="-1086" t="-1744" r="-965"/>
                </a:stretch>
              </a:blipFill>
            </p:spPr>
            <p:txBody>
              <a:bodyPr/>
              <a:lstStyle/>
              <a:p>
                <a:r>
                  <a:rPr lang="en-CN">
                    <a:noFill/>
                  </a:rPr>
                  <a:t> </a:t>
                </a:r>
              </a:p>
            </p:txBody>
          </p:sp>
        </mc:Fallback>
      </mc:AlternateContent>
      <p:pic>
        <p:nvPicPr>
          <p:cNvPr id="4" name="Picture 3">
            <a:extLst>
              <a:ext uri="{FF2B5EF4-FFF2-40B4-BE49-F238E27FC236}">
                <a16:creationId xmlns:a16="http://schemas.microsoft.com/office/drawing/2014/main" id="{8CBC1B1B-425E-3D03-7A07-569AE7EC0EA0}"/>
              </a:ext>
            </a:extLst>
          </p:cNvPr>
          <p:cNvPicPr>
            <a:picLocks noChangeAspect="1"/>
          </p:cNvPicPr>
          <p:nvPr/>
        </p:nvPicPr>
        <p:blipFill>
          <a:blip r:embed="rId3"/>
          <a:stretch>
            <a:fillRect/>
          </a:stretch>
        </p:blipFill>
        <p:spPr>
          <a:xfrm>
            <a:off x="1743635" y="3609442"/>
            <a:ext cx="7772400" cy="783703"/>
          </a:xfrm>
          <a:prstGeom prst="rect">
            <a:avLst/>
          </a:prstGeom>
        </p:spPr>
      </p:pic>
    </p:spTree>
    <p:extLst>
      <p:ext uri="{BB962C8B-B14F-4D97-AF65-F5344CB8AC3E}">
        <p14:creationId xmlns:p14="http://schemas.microsoft.com/office/powerpoint/2010/main" val="2586912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AD5D2-1A63-9448-A8E3-BD946DDEE4E5}"/>
              </a:ext>
            </a:extLst>
          </p:cNvPr>
          <p:cNvSpPr>
            <a:spLocks noGrp="1"/>
          </p:cNvSpPr>
          <p:nvPr>
            <p:ph type="title"/>
          </p:nvPr>
        </p:nvSpPr>
        <p:spPr/>
        <p:txBody>
          <a:bodyPr/>
          <a:lstStyle/>
          <a:p>
            <a:r>
              <a:rPr lang="en-US" altLang="zh-CN" dirty="0"/>
              <a:t>Training</a:t>
            </a:r>
            <a:endParaRPr lang="en-CN"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6BFB50A-2C7C-26FD-0381-7092A6010165}"/>
                  </a:ext>
                </a:extLst>
              </p:cNvPr>
              <p:cNvSpPr>
                <a:spLocks noGrp="1"/>
              </p:cNvSpPr>
              <p:nvPr>
                <p:ph idx="1"/>
              </p:nvPr>
            </p:nvSpPr>
            <p:spPr>
              <a:xfrm>
                <a:off x="778436" y="1554195"/>
                <a:ext cx="10515600" cy="4351338"/>
              </a:xfrm>
            </p:spPr>
            <p:txBody>
              <a:bodyPr/>
              <a:lstStyle/>
              <a:p>
                <a:r>
                  <a:rPr lang="en-CN" dirty="0"/>
                  <a:t>For</a:t>
                </a:r>
                <a:r>
                  <a:rPr lang="zh-CN" altLang="en-US" dirty="0"/>
                  <a:t> </a:t>
                </a:r>
                <a:r>
                  <a:rPr lang="en-US" altLang="zh-CN" dirty="0"/>
                  <a:t>a</a:t>
                </a:r>
                <a:r>
                  <a:rPr lang="zh-CN" altLang="en-US" dirty="0"/>
                  <a:t> </a:t>
                </a:r>
                <a:r>
                  <a:rPr lang="en-US" altLang="zh-CN" dirty="0"/>
                  <a:t>sequence</a:t>
                </a:r>
                <a:r>
                  <a:rPr lang="zh-CN" altLang="en-US" dirty="0"/>
                  <a:t> </a:t>
                </a:r>
                <a:r>
                  <a:rPr lang="en-US" altLang="zh-CN" dirty="0"/>
                  <a:t>of</a:t>
                </a:r>
                <a:r>
                  <a:rPr lang="zh-CN" altLang="en-US" dirty="0"/>
                  <a:t> </a:t>
                </a:r>
                <a:r>
                  <a:rPr lang="en-US" altLang="zh-CN" dirty="0"/>
                  <a:t>length</a:t>
                </a:r>
                <a:r>
                  <a:rPr lang="zh-CN" altLang="en-US" dirty="0"/>
                  <a:t> </a:t>
                </a:r>
                <a:r>
                  <a:rPr lang="en-US" altLang="zh-CN" dirty="0"/>
                  <a:t>L,</a:t>
                </a:r>
                <a:r>
                  <a:rPr lang="zh-CN" altLang="en-US" dirty="0"/>
                  <a:t> </a:t>
                </a:r>
                <a:r>
                  <a:rPr lang="en-US" altLang="zh-CN" dirty="0"/>
                  <a:t>the</a:t>
                </a:r>
                <a:r>
                  <a:rPr lang="zh-CN" altLang="en-US" dirty="0"/>
                  <a:t> </a:t>
                </a:r>
                <a:r>
                  <a:rPr lang="en-US" altLang="zh-CN" dirty="0"/>
                  <a:t>probability</a:t>
                </a:r>
                <a:r>
                  <a:rPr lang="zh-CN" altLang="en-US" dirty="0"/>
                  <a:t> </a:t>
                </a:r>
                <a:r>
                  <a:rPr lang="en-US" altLang="zh-CN" dirty="0"/>
                  <a:t>of</a:t>
                </a:r>
                <a:r>
                  <a:rPr lang="zh-CN" altLang="en-US" dirty="0"/>
                  <a:t> </a:t>
                </a:r>
                <a:r>
                  <a:rPr lang="en-US" altLang="zh-CN" dirty="0"/>
                  <a:t>the</a:t>
                </a:r>
                <a:r>
                  <a:rPr lang="zh-CN" altLang="en-US" dirty="0"/>
                  <a:t> </a:t>
                </a:r>
                <a:r>
                  <a:rPr lang="en-US" altLang="zh-CN" dirty="0"/>
                  <a:t>target</a:t>
                </a:r>
                <a:r>
                  <a:rPr lang="zh-CN" altLang="en-US" dirty="0"/>
                  <a:t> </a:t>
                </a:r>
                <a:r>
                  <a:rPr lang="en-US" altLang="zh-CN" dirty="0"/>
                  <a:t>answers</a:t>
                </a:r>
                <a:r>
                  <a:rPr lang="zh-CN" altLang="en-US" dirty="0"/>
                  <a:t> </a:t>
                </a:r>
                <a14:m>
                  <m:oMath xmlns:m="http://schemas.openxmlformats.org/officeDocument/2006/math">
                    <m:sSub>
                      <m:sSubPr>
                        <m:ctrlPr>
                          <a:rPr lang="en-US" altLang="zh-CN" b="0" i="1" smtClean="0">
                            <a:latin typeface="Cambria Math" panose="02040503050406030204" pitchFamily="18" charset="0"/>
                          </a:rPr>
                        </m:ctrlPr>
                      </m:sSubPr>
                      <m:e>
                        <m:r>
                          <a:rPr lang="en-US" altLang="zh-CN" i="1" smtClean="0">
                            <a:latin typeface="Cambria Math" panose="02040503050406030204" pitchFamily="18" charset="0"/>
                          </a:rPr>
                          <m:t>𝑋</m:t>
                        </m:r>
                      </m:e>
                      <m:sub>
                        <m:r>
                          <a:rPr lang="en-US" altLang="zh-CN" b="0" i="1" smtClean="0">
                            <a:latin typeface="Cambria Math" panose="02040503050406030204" pitchFamily="18" charset="0"/>
                          </a:rPr>
                          <m:t>𝑎</m:t>
                        </m:r>
                      </m:sub>
                    </m:sSub>
                  </m:oMath>
                </a14:m>
                <a:r>
                  <a:rPr lang="zh-CN" altLang="en-US" dirty="0"/>
                  <a:t> </a:t>
                </a:r>
                <a:r>
                  <a:rPr lang="en-US" altLang="zh-CN" dirty="0"/>
                  <a:t>by:</a:t>
                </a:r>
              </a:p>
              <a:p>
                <a:pPr marL="0" indent="0">
                  <a:buNone/>
                </a:pPr>
                <a:endParaRPr lang="en-US" altLang="zh-CN" dirty="0"/>
              </a:p>
              <a:p>
                <a:r>
                  <a:rPr lang="en-US" altLang="zh-CN" dirty="0"/>
                  <a:t>Where</a:t>
                </a:r>
                <a:r>
                  <a:rPr lang="zh-CN" altLang="en-US" dirty="0"/>
                  <a:t> </a:t>
                </a:r>
                <a14:m>
                  <m:oMath xmlns:m="http://schemas.openxmlformats.org/officeDocument/2006/math">
                    <m:r>
                      <a:rPr lang="en-US" altLang="zh-CN" i="1" smtClean="0">
                        <a:latin typeface="Cambria Math" panose="02040503050406030204" pitchFamily="18" charset="0"/>
                      </a:rPr>
                      <m:t>𝜃</m:t>
                    </m:r>
                  </m:oMath>
                </a14:m>
                <a:r>
                  <a:rPr lang="zh-CN" altLang="en-US" dirty="0"/>
                  <a:t> </a:t>
                </a:r>
                <a:r>
                  <a:rPr lang="en-US" altLang="zh-CN" dirty="0"/>
                  <a:t>is</a:t>
                </a:r>
                <a:r>
                  <a:rPr lang="zh-CN" altLang="en-US" dirty="0"/>
                  <a:t> </a:t>
                </a:r>
                <a:r>
                  <a:rPr lang="en-US" altLang="zh-CN" dirty="0"/>
                  <a:t>the</a:t>
                </a:r>
                <a:r>
                  <a:rPr lang="zh-CN" altLang="en-US" dirty="0"/>
                  <a:t> </a:t>
                </a:r>
                <a:r>
                  <a:rPr lang="en-US" altLang="zh-CN" dirty="0"/>
                  <a:t>trainable</a:t>
                </a:r>
                <a:r>
                  <a:rPr lang="zh-CN" altLang="en-US" dirty="0"/>
                  <a:t> </a:t>
                </a:r>
                <a:r>
                  <a:rPr lang="en-US" altLang="zh-CN" dirty="0"/>
                  <a:t>parameters</a:t>
                </a:r>
              </a:p>
              <a:p>
                <a14:m>
                  <m:oMath xmlns:m="http://schemas.openxmlformats.org/officeDocument/2006/math">
                    <m:sSub>
                      <m:sSubPr>
                        <m:ctrlPr>
                          <a:rPr lang="en-US" altLang="zh-CN" b="0" i="1" smtClean="0">
                            <a:latin typeface="Cambria Math" panose="02040503050406030204" pitchFamily="18" charset="0"/>
                          </a:rPr>
                        </m:ctrlPr>
                      </m:sSubPr>
                      <m:e>
                        <m:r>
                          <a:rPr lang="en-US" altLang="zh-CN" i="1" smtClean="0">
                            <a:latin typeface="Cambria Math" panose="02040503050406030204" pitchFamily="18" charset="0"/>
                          </a:rPr>
                          <m:t>𝑋</m:t>
                        </m:r>
                      </m:e>
                      <m:sub>
                        <m:r>
                          <a:rPr lang="en-US" altLang="zh-CN" b="0" i="1" smtClean="0">
                            <a:latin typeface="Cambria Math" panose="02040503050406030204" pitchFamily="18" charset="0"/>
                          </a:rPr>
                          <m:t>𝑖𝑛𝑠𝑡𝑟𝑢𝑐𝑡</m:t>
                        </m:r>
                        <m:r>
                          <a:rPr lang="en-US" altLang="zh-CN" b="0" i="1" smtClean="0">
                            <a:latin typeface="Cambria Math" panose="02040503050406030204" pitchFamily="18" charset="0"/>
                          </a:rPr>
                          <m:t>,</m:t>
                        </m:r>
                        <m:r>
                          <a:rPr lang="zh-CN" altLang="en-US" b="0" i="1" smtClean="0">
                            <a:latin typeface="Cambria Math" panose="02040503050406030204" pitchFamily="18" charset="0"/>
                          </a:rPr>
                          <m:t> </m:t>
                        </m:r>
                        <m:r>
                          <a:rPr lang="en-US" altLang="zh-CN" b="0" i="1" smtClean="0">
                            <a:latin typeface="Cambria Math" panose="02040503050406030204" pitchFamily="18" charset="0"/>
                          </a:rPr>
                          <m:t>&lt;</m:t>
                        </m:r>
                        <m:r>
                          <a:rPr lang="en-US" altLang="zh-CN" b="0" i="1" smtClean="0">
                            <a:latin typeface="Cambria Math" panose="02040503050406030204" pitchFamily="18" charset="0"/>
                          </a:rPr>
                          <m:t>𝑖</m:t>
                        </m:r>
                      </m:sub>
                    </m:sSub>
                  </m:oMath>
                </a14:m>
                <a:r>
                  <a:rPr lang="zh-CN" altLang="en-US" dirty="0"/>
                  <a:t> </a:t>
                </a:r>
                <a:r>
                  <a:rPr lang="en-US" altLang="zh-CN" dirty="0"/>
                  <a:t>and</a:t>
                </a:r>
                <a:r>
                  <a:rPr lang="zh-CN" altLang="en-US" dirty="0"/>
                  <a:t>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𝑎</m:t>
                        </m:r>
                        <m:r>
                          <a:rPr lang="en-US" altLang="zh-CN" b="0" i="1" smtClean="0">
                            <a:latin typeface="Cambria Math" panose="02040503050406030204" pitchFamily="18" charset="0"/>
                          </a:rPr>
                          <m:t>,&lt;</m:t>
                        </m:r>
                        <m:r>
                          <a:rPr lang="en-US" altLang="zh-CN" b="0" i="1" smtClean="0">
                            <a:latin typeface="Cambria Math" panose="02040503050406030204" pitchFamily="18" charset="0"/>
                          </a:rPr>
                          <m:t>𝑖</m:t>
                        </m:r>
                      </m:sub>
                    </m:sSub>
                  </m:oMath>
                </a14:m>
                <a:r>
                  <a:rPr lang="zh-CN" altLang="en-US" dirty="0"/>
                  <a:t> </a:t>
                </a:r>
                <a:r>
                  <a:rPr lang="en-US" altLang="zh-CN" dirty="0"/>
                  <a:t>are</a:t>
                </a:r>
                <a:r>
                  <a:rPr lang="zh-CN" altLang="en-US" dirty="0"/>
                  <a:t> </a:t>
                </a:r>
                <a:r>
                  <a:rPr lang="en-US" altLang="zh-CN" dirty="0"/>
                  <a:t>the</a:t>
                </a:r>
                <a:r>
                  <a:rPr lang="zh-CN" altLang="en-US" dirty="0"/>
                  <a:t> </a:t>
                </a:r>
                <a:r>
                  <a:rPr lang="en-US" altLang="zh-CN" dirty="0"/>
                  <a:t>instruction</a:t>
                </a:r>
                <a:r>
                  <a:rPr lang="zh-CN" altLang="en-US" dirty="0"/>
                  <a:t> </a:t>
                </a:r>
                <a:r>
                  <a:rPr lang="en-US" altLang="zh-CN" dirty="0"/>
                  <a:t>and</a:t>
                </a:r>
                <a:r>
                  <a:rPr lang="zh-CN" altLang="en-US" dirty="0"/>
                  <a:t> </a:t>
                </a:r>
                <a:r>
                  <a:rPr lang="en-US" altLang="zh-CN" dirty="0"/>
                  <a:t>answer</a:t>
                </a:r>
                <a:r>
                  <a:rPr lang="zh-CN" altLang="en-US" dirty="0"/>
                  <a:t> </a:t>
                </a:r>
                <a:r>
                  <a:rPr lang="en-US" altLang="zh-CN" dirty="0"/>
                  <a:t>tokens</a:t>
                </a:r>
                <a:r>
                  <a:rPr lang="zh-CN" altLang="en-US" dirty="0"/>
                  <a:t> </a:t>
                </a:r>
                <a:r>
                  <a:rPr lang="en-US" altLang="zh-CN" dirty="0"/>
                  <a:t>in</a:t>
                </a:r>
                <a:r>
                  <a:rPr lang="zh-CN" altLang="en-US" dirty="0"/>
                  <a:t> </a:t>
                </a:r>
                <a:r>
                  <a:rPr lang="en-US" altLang="zh-CN" dirty="0"/>
                  <a:t>all</a:t>
                </a:r>
                <a:r>
                  <a:rPr lang="zh-CN" altLang="en-US" dirty="0"/>
                  <a:t> </a:t>
                </a:r>
                <a:r>
                  <a:rPr lang="en-US" altLang="zh-CN" dirty="0"/>
                  <a:t>turns</a:t>
                </a:r>
                <a:r>
                  <a:rPr lang="zh-CN" altLang="en-US" dirty="0"/>
                  <a:t> </a:t>
                </a:r>
                <a:r>
                  <a:rPr lang="en-US" altLang="zh-CN" dirty="0"/>
                  <a:t>before</a:t>
                </a:r>
                <a:r>
                  <a:rPr lang="zh-CN" altLang="en-US" dirty="0"/>
                  <a:t> </a:t>
                </a:r>
                <a:r>
                  <a:rPr lang="en-US" altLang="zh-CN" dirty="0"/>
                  <a:t>the</a:t>
                </a:r>
                <a:r>
                  <a:rPr lang="zh-CN" altLang="en-US" dirty="0"/>
                  <a:t> </a:t>
                </a:r>
                <a:r>
                  <a:rPr lang="en-US" altLang="zh-CN" dirty="0"/>
                  <a:t>current</a:t>
                </a:r>
                <a:r>
                  <a:rPr lang="zh-CN" altLang="en-US" dirty="0"/>
                  <a:t> </a:t>
                </a:r>
                <a:r>
                  <a:rPr lang="en-US" altLang="zh-CN" dirty="0"/>
                  <a:t>prediction</a:t>
                </a:r>
                <a:r>
                  <a:rPr lang="zh-CN" altLang="en-US" dirty="0"/>
                  <a:t> </a:t>
                </a:r>
                <a:r>
                  <a:rPr lang="en-US" altLang="zh-CN" dirty="0"/>
                  <a:t>token</a:t>
                </a:r>
                <a:r>
                  <a:rPr lang="zh-CN" altLang="en-US" dirty="0"/>
                  <a:t>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sub>
                    </m:sSub>
                  </m:oMath>
                </a14:m>
                <a:r>
                  <a:rPr lang="zh-CN" altLang="en-US" dirty="0"/>
                  <a:t> </a:t>
                </a:r>
                <a:endParaRPr lang="en-CA" altLang="zh-CN" dirty="0"/>
              </a:p>
              <a:p>
                <a:endParaRPr lang="en-CA" dirty="0"/>
              </a:p>
              <a:p>
                <a:endParaRPr lang="en-CA" dirty="0"/>
              </a:p>
              <a:p>
                <a:endParaRPr lang="en-CA" dirty="0"/>
              </a:p>
              <a:p>
                <a:endParaRPr lang="en-CN" dirty="0"/>
              </a:p>
            </p:txBody>
          </p:sp>
        </mc:Choice>
        <mc:Fallback>
          <p:sp>
            <p:nvSpPr>
              <p:cNvPr id="3" name="Content Placeholder 2">
                <a:extLst>
                  <a:ext uri="{FF2B5EF4-FFF2-40B4-BE49-F238E27FC236}">
                    <a16:creationId xmlns:a16="http://schemas.microsoft.com/office/drawing/2014/main" id="{E6BFB50A-2C7C-26FD-0381-7092A6010165}"/>
                  </a:ext>
                </a:extLst>
              </p:cNvPr>
              <p:cNvSpPr>
                <a:spLocks noGrp="1" noRot="1" noChangeAspect="1" noMove="1" noResize="1" noEditPoints="1" noAdjustHandles="1" noChangeArrowheads="1" noChangeShapeType="1" noTextEdit="1"/>
              </p:cNvSpPr>
              <p:nvPr>
                <p:ph idx="1"/>
              </p:nvPr>
            </p:nvSpPr>
            <p:spPr>
              <a:xfrm>
                <a:off x="778436" y="1554195"/>
                <a:ext cx="10515600" cy="4351338"/>
              </a:xfrm>
              <a:blipFill>
                <a:blip r:embed="rId2"/>
                <a:stretch>
                  <a:fillRect l="-1086" t="-2326"/>
                </a:stretch>
              </a:blipFill>
            </p:spPr>
            <p:txBody>
              <a:bodyPr/>
              <a:lstStyle/>
              <a:p>
                <a:r>
                  <a:rPr lang="en-CN">
                    <a:noFill/>
                  </a:rPr>
                  <a:t> </a:t>
                </a:r>
              </a:p>
            </p:txBody>
          </p:sp>
        </mc:Fallback>
      </mc:AlternateContent>
      <p:pic>
        <p:nvPicPr>
          <p:cNvPr id="4" name="Picture 3">
            <a:extLst>
              <a:ext uri="{FF2B5EF4-FFF2-40B4-BE49-F238E27FC236}">
                <a16:creationId xmlns:a16="http://schemas.microsoft.com/office/drawing/2014/main" id="{3F631966-E995-49ED-25CC-A06E62A59417}"/>
              </a:ext>
            </a:extLst>
          </p:cNvPr>
          <p:cNvPicPr>
            <a:picLocks noChangeAspect="1"/>
          </p:cNvPicPr>
          <p:nvPr/>
        </p:nvPicPr>
        <p:blipFill>
          <a:blip r:embed="rId3"/>
          <a:stretch>
            <a:fillRect/>
          </a:stretch>
        </p:blipFill>
        <p:spPr>
          <a:xfrm>
            <a:off x="1869141" y="1956807"/>
            <a:ext cx="7772400" cy="1039090"/>
          </a:xfrm>
          <a:prstGeom prst="rect">
            <a:avLst/>
          </a:prstGeom>
        </p:spPr>
      </p:pic>
      <p:pic>
        <p:nvPicPr>
          <p:cNvPr id="6" name="Picture 5">
            <a:extLst>
              <a:ext uri="{FF2B5EF4-FFF2-40B4-BE49-F238E27FC236}">
                <a16:creationId xmlns:a16="http://schemas.microsoft.com/office/drawing/2014/main" id="{ADDAC7C8-764F-8BFB-8037-45BCEE025063}"/>
              </a:ext>
            </a:extLst>
          </p:cNvPr>
          <p:cNvPicPr>
            <a:picLocks noChangeAspect="1"/>
          </p:cNvPicPr>
          <p:nvPr/>
        </p:nvPicPr>
        <p:blipFill>
          <a:blip r:embed="rId4"/>
          <a:stretch>
            <a:fillRect/>
          </a:stretch>
        </p:blipFill>
        <p:spPr>
          <a:xfrm>
            <a:off x="2150036" y="4642408"/>
            <a:ext cx="7772400" cy="1179923"/>
          </a:xfrm>
          <a:prstGeom prst="rect">
            <a:avLst/>
          </a:prstGeom>
        </p:spPr>
      </p:pic>
      <p:sp>
        <p:nvSpPr>
          <p:cNvPr id="8" name="TextBox 7">
            <a:extLst>
              <a:ext uri="{FF2B5EF4-FFF2-40B4-BE49-F238E27FC236}">
                <a16:creationId xmlns:a16="http://schemas.microsoft.com/office/drawing/2014/main" id="{F4594D4D-3943-EEDC-66D9-C7479D4868A0}"/>
              </a:ext>
            </a:extLst>
          </p:cNvPr>
          <p:cNvSpPr txBox="1"/>
          <p:nvPr/>
        </p:nvSpPr>
        <p:spPr>
          <a:xfrm>
            <a:off x="1749610" y="5988734"/>
            <a:ext cx="8344647" cy="646331"/>
          </a:xfrm>
          <a:prstGeom prst="rect">
            <a:avLst/>
          </a:prstGeom>
          <a:noFill/>
        </p:spPr>
        <p:txBody>
          <a:bodyPr wrap="square">
            <a:spAutoFit/>
          </a:bodyPr>
          <a:lstStyle/>
          <a:p>
            <a:r>
              <a:rPr lang="en-US" sz="1800" dirty="0">
                <a:effectLst/>
                <a:latin typeface="NimbusRomNo9L"/>
              </a:rPr>
              <a:t>The model is trained to predict the assistant answers and where to stop, and thus only </a:t>
            </a:r>
            <a:r>
              <a:rPr lang="en-US" sz="1800" dirty="0">
                <a:solidFill>
                  <a:srgbClr val="3AB249"/>
                </a:solidFill>
                <a:effectLst/>
                <a:latin typeface="NimbusRomNo9L"/>
              </a:rPr>
              <a:t>green sequence/tokens </a:t>
            </a:r>
            <a:r>
              <a:rPr lang="en-US" sz="1800" dirty="0">
                <a:effectLst/>
                <a:latin typeface="NimbusRomNo9L"/>
              </a:rPr>
              <a:t>are used to compute the loss in the auto-regressive model. </a:t>
            </a:r>
            <a:endParaRPr lang="en-US" dirty="0"/>
          </a:p>
        </p:txBody>
      </p:sp>
    </p:spTree>
    <p:extLst>
      <p:ext uri="{BB962C8B-B14F-4D97-AF65-F5344CB8AC3E}">
        <p14:creationId xmlns:p14="http://schemas.microsoft.com/office/powerpoint/2010/main" val="1634802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4457F-0323-C216-54F6-C295F7860577}"/>
              </a:ext>
            </a:extLst>
          </p:cNvPr>
          <p:cNvSpPr>
            <a:spLocks noGrp="1"/>
          </p:cNvSpPr>
          <p:nvPr>
            <p:ph type="title"/>
          </p:nvPr>
        </p:nvSpPr>
        <p:spPr/>
        <p:txBody>
          <a:bodyPr/>
          <a:lstStyle/>
          <a:p>
            <a:r>
              <a:rPr lang="en-CA" altLang="zh-CN" dirty="0"/>
              <a:t>Two-stage Instruction-tuning Procedures</a:t>
            </a:r>
            <a:endParaRPr lang="en-CN"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430B4DB-818A-91C1-A5FE-7057FA432F03}"/>
                  </a:ext>
                </a:extLst>
              </p:cNvPr>
              <p:cNvSpPr>
                <a:spLocks noGrp="1"/>
              </p:cNvSpPr>
              <p:nvPr>
                <p:ph idx="1"/>
              </p:nvPr>
            </p:nvSpPr>
            <p:spPr/>
            <p:txBody>
              <a:bodyPr>
                <a:normAutofit/>
              </a:bodyPr>
              <a:lstStyle/>
              <a:p>
                <a:r>
                  <a:rPr lang="en-CN" dirty="0"/>
                  <a:t>Stage 1: Pre-training for Feature Alignment</a:t>
                </a:r>
                <a:r>
                  <a:rPr lang="zh-CN" altLang="en-US" dirty="0"/>
                  <a:t> </a:t>
                </a:r>
                <a:r>
                  <a:rPr lang="en-US" altLang="zh-CN" dirty="0"/>
                  <a:t>with</a:t>
                </a:r>
                <a:r>
                  <a:rPr lang="zh-CN" altLang="en-US" dirty="0"/>
                  <a:t> </a:t>
                </a:r>
                <a:r>
                  <a:rPr lang="en-US" altLang="zh-CN" dirty="0"/>
                  <a:t>single-turn</a:t>
                </a:r>
                <a:r>
                  <a:rPr lang="zh-CN" altLang="en-US" dirty="0"/>
                  <a:t> </a:t>
                </a:r>
                <a:r>
                  <a:rPr lang="en-US" altLang="zh-CN" dirty="0"/>
                  <a:t>conversations</a:t>
                </a:r>
                <a:endParaRPr lang="en-CN" dirty="0"/>
              </a:p>
              <a:p>
                <a:pPr lvl="1"/>
                <a:r>
                  <a:rPr lang="en-US" altLang="zh-CN" dirty="0"/>
                  <a:t>Goal:</a:t>
                </a:r>
                <a:r>
                  <a:rPr lang="zh-CN" altLang="en-US" dirty="0"/>
                  <a:t> </a:t>
                </a:r>
                <a:r>
                  <a:rPr lang="en-US" altLang="zh-CN" dirty="0"/>
                  <a:t>a</a:t>
                </a:r>
                <a:r>
                  <a:rPr lang="en-CN" dirty="0"/>
                  <a:t>lig</a:t>
                </a:r>
                <a:r>
                  <a:rPr lang="en-US" altLang="zh-CN" dirty="0"/>
                  <a:t>n</a:t>
                </a:r>
                <a:r>
                  <a:rPr lang="zh-CN" altLang="en-US" dirty="0"/>
                  <a:t> </a:t>
                </a:r>
                <a:r>
                  <a:rPr lang="en-US" altLang="zh-CN" dirty="0"/>
                  <a:t>the</a:t>
                </a:r>
                <a:r>
                  <a:rPr lang="zh-CN" altLang="en-US" dirty="0"/>
                  <a:t> </a:t>
                </a:r>
                <a:r>
                  <a:rPr lang="en-US" altLang="zh-CN" dirty="0"/>
                  <a:t>CLIP</a:t>
                </a:r>
                <a:r>
                  <a:rPr lang="zh-CN" altLang="en-US" dirty="0"/>
                  <a:t> </a:t>
                </a:r>
                <a:r>
                  <a:rPr lang="en-US" altLang="zh-CN" dirty="0"/>
                  <a:t>imaging</a:t>
                </a:r>
                <a:r>
                  <a:rPr lang="zh-CN" altLang="en-US" dirty="0"/>
                  <a:t> </a:t>
                </a:r>
                <a:r>
                  <a:rPr lang="en-US" altLang="zh-CN" dirty="0"/>
                  <a:t>embedding</a:t>
                </a:r>
                <a:r>
                  <a:rPr lang="zh-CN" altLang="en-US" dirty="0"/>
                  <a:t> </a:t>
                </a:r>
                <a:r>
                  <a:rPr lang="en-US" altLang="zh-CN" dirty="0"/>
                  <a:t>space</a:t>
                </a:r>
                <a:r>
                  <a:rPr lang="zh-CN" altLang="en-US" dirty="0"/>
                  <a:t> </a:t>
                </a:r>
                <a:r>
                  <a:rPr lang="en-US" altLang="zh-CN" dirty="0"/>
                  <a:t>and</a:t>
                </a:r>
                <a:r>
                  <a:rPr lang="zh-CN" altLang="en-US" dirty="0"/>
                  <a:t> </a:t>
                </a:r>
                <a:r>
                  <a:rPr lang="en-US" altLang="zh-CN" dirty="0"/>
                  <a:t>LLM</a:t>
                </a:r>
                <a:r>
                  <a:rPr lang="zh-CN" altLang="en-US" dirty="0"/>
                  <a:t> </a:t>
                </a:r>
                <a:r>
                  <a:rPr lang="en-US" altLang="zh-CN" dirty="0"/>
                  <a:t>word</a:t>
                </a:r>
                <a:r>
                  <a:rPr lang="zh-CN" altLang="en-US" dirty="0"/>
                  <a:t> </a:t>
                </a:r>
                <a:r>
                  <a:rPr lang="en-US" altLang="zh-CN" dirty="0"/>
                  <a:t>embedding</a:t>
                </a:r>
                <a:r>
                  <a:rPr lang="zh-CN" altLang="en-US" dirty="0"/>
                  <a:t> </a:t>
                </a:r>
                <a:r>
                  <a:rPr lang="en-US" altLang="zh-CN" dirty="0"/>
                  <a:t>space</a:t>
                </a:r>
              </a:p>
              <a:p>
                <a:r>
                  <a:rPr lang="en-CA" altLang="zh-CN" dirty="0"/>
                  <a:t>Data: </a:t>
                </a:r>
                <a:r>
                  <a:rPr lang="en-US" altLang="zh-CN" dirty="0"/>
                  <a:t>e</a:t>
                </a:r>
                <a:r>
                  <a:rPr lang="en-US" dirty="0"/>
                  <a:t>xpand an image-text pair to its instruction-following version is Human: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𝑋</m:t>
                        </m:r>
                      </m:e>
                      <m:sub>
                        <m:r>
                          <a:rPr lang="en-CA" b="0" i="1" smtClean="0">
                            <a:latin typeface="Cambria Math" panose="02040503050406030204" pitchFamily="18" charset="0"/>
                          </a:rPr>
                          <m:t>𝑞</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𝑋</m:t>
                        </m:r>
                      </m:e>
                      <m:sub>
                        <m:r>
                          <a:rPr lang="en-CA" b="0" i="1" smtClean="0">
                            <a:latin typeface="Cambria Math" panose="02040503050406030204" pitchFamily="18" charset="0"/>
                          </a:rPr>
                          <m:t>𝑣</m:t>
                        </m:r>
                      </m:sub>
                    </m:sSub>
                  </m:oMath>
                </a14:m>
                <a:r>
                  <a:rPr lang="en-US" dirty="0"/>
                  <a:t> &lt;STOP&gt; Assistant : </a:t>
                </a: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𝑋</m:t>
                        </m:r>
                      </m:e>
                      <m:sub>
                        <m:r>
                          <a:rPr lang="en-CA" b="0" i="1" smtClean="0">
                            <a:latin typeface="Cambria Math" panose="02040503050406030204" pitchFamily="18" charset="0"/>
                          </a:rPr>
                          <m:t>𝑐</m:t>
                        </m:r>
                      </m:sub>
                    </m:sSub>
                  </m:oMath>
                </a14:m>
                <a:r>
                  <a:rPr lang="en-US" dirty="0"/>
                  <a:t> &lt;STOP&gt;</a:t>
                </a:r>
                <a:endParaRPr lang="en-CN" dirty="0">
                  <a:solidFill>
                    <a:srgbClr val="FF0000"/>
                  </a:solidFill>
                </a:endParaRPr>
              </a:p>
              <a:p>
                <a:r>
                  <a:rPr lang="en-US" altLang="zh-CN" dirty="0"/>
                  <a:t>Training:</a:t>
                </a:r>
                <a:endParaRPr lang="en-CN" altLang="zh-CN" dirty="0"/>
              </a:p>
              <a:p>
                <a:pPr lvl="1"/>
                <a:r>
                  <a:rPr lang="en-US" altLang="zh-CN" dirty="0"/>
                  <a:t>Keep</a:t>
                </a:r>
                <a:r>
                  <a:rPr lang="zh-CN" altLang="en-US" dirty="0"/>
                  <a:t> </a:t>
                </a:r>
                <a:r>
                  <a:rPr lang="en-US" altLang="zh-CN" dirty="0"/>
                  <a:t>both</a:t>
                </a:r>
                <a:r>
                  <a:rPr lang="zh-CN" altLang="en-US" dirty="0"/>
                  <a:t> </a:t>
                </a:r>
                <a:r>
                  <a:rPr lang="en-US" altLang="zh-CN" dirty="0"/>
                  <a:t>the</a:t>
                </a:r>
                <a:r>
                  <a:rPr lang="zh-CN" altLang="en-US" dirty="0"/>
                  <a:t> </a:t>
                </a:r>
                <a:r>
                  <a:rPr lang="en-US" altLang="zh-CN" dirty="0"/>
                  <a:t>visual</a:t>
                </a:r>
                <a:r>
                  <a:rPr lang="zh-CN" altLang="en-US" dirty="0"/>
                  <a:t> </a:t>
                </a:r>
                <a:r>
                  <a:rPr lang="en-US" altLang="zh-CN" dirty="0"/>
                  <a:t>encoder</a:t>
                </a:r>
                <a:r>
                  <a:rPr lang="zh-CN" altLang="en-US" dirty="0"/>
                  <a:t> </a:t>
                </a:r>
                <a:r>
                  <a:rPr lang="en-US" altLang="zh-CN" dirty="0"/>
                  <a:t>and</a:t>
                </a:r>
                <a:r>
                  <a:rPr lang="zh-CN" altLang="en-US" dirty="0"/>
                  <a:t> </a:t>
                </a:r>
                <a:r>
                  <a:rPr lang="en-US" altLang="zh-CN" dirty="0"/>
                  <a:t>LLM</a:t>
                </a:r>
                <a:r>
                  <a:rPr lang="zh-CN" altLang="en-US" dirty="0"/>
                  <a:t> </a:t>
                </a:r>
                <a:r>
                  <a:rPr lang="en-US" altLang="zh-CN" dirty="0"/>
                  <a:t>weights</a:t>
                </a:r>
                <a:r>
                  <a:rPr lang="zh-CN" altLang="en-US" dirty="0"/>
                  <a:t> </a:t>
                </a:r>
                <a:r>
                  <a:rPr lang="en-US" altLang="zh-CN" dirty="0"/>
                  <a:t>frozen</a:t>
                </a:r>
              </a:p>
              <a:p>
                <a:pPr lvl="1"/>
                <a:r>
                  <a:rPr lang="en-US" altLang="zh-CN" dirty="0"/>
                  <a:t>Maximize</a:t>
                </a:r>
                <a:r>
                  <a:rPr lang="zh-CN" altLang="en-US" dirty="0"/>
                  <a:t> </a:t>
                </a:r>
                <a:r>
                  <a:rPr lang="en-US" altLang="zh-CN" dirty="0"/>
                  <a:t>the</a:t>
                </a:r>
                <a:r>
                  <a:rPr lang="zh-CN" altLang="en-US" dirty="0"/>
                  <a:t> </a:t>
                </a:r>
                <a:r>
                  <a:rPr lang="en-US" altLang="zh-CN" dirty="0"/>
                  <a:t>likelihood</a:t>
                </a:r>
                <a:r>
                  <a:rPr lang="zh-CN" altLang="en-US" dirty="0"/>
                  <a:t> </a:t>
                </a:r>
                <a:r>
                  <a:rPr lang="en-US" altLang="zh-CN" dirty="0" err="1"/>
                  <a:t>w.r.t.</a:t>
                </a:r>
                <a:r>
                  <a:rPr lang="zh-CN" altLang="en-US" dirty="0"/>
                  <a:t> </a:t>
                </a:r>
                <a:r>
                  <a:rPr lang="en-US" altLang="zh-CN" dirty="0"/>
                  <a:t>the</a:t>
                </a:r>
                <a:r>
                  <a:rPr lang="zh-CN" altLang="en-US" dirty="0"/>
                  <a:t> </a:t>
                </a:r>
                <a:r>
                  <a:rPr lang="en-US" altLang="zh-CN" dirty="0"/>
                  <a:t>projection</a:t>
                </a:r>
                <a:r>
                  <a:rPr lang="zh-CN" altLang="en-US" dirty="0"/>
                  <a:t> </a:t>
                </a:r>
                <a:r>
                  <a:rPr lang="en-US" altLang="zh-CN" dirty="0"/>
                  <a:t>matrix</a:t>
                </a:r>
                <a:r>
                  <a:rPr lang="zh-CN" altLang="en-US" dirty="0"/>
                  <a:t> </a:t>
                </a:r>
                <a14:m>
                  <m:oMath xmlns:m="http://schemas.openxmlformats.org/officeDocument/2006/math">
                    <m:r>
                      <m:rPr>
                        <m:sty m:val="p"/>
                      </m:rPr>
                      <a:rPr lang="en-US" altLang="zh-CN" b="0" i="1" dirty="0">
                        <a:latin typeface="Cambria Math" panose="02040503050406030204" pitchFamily="18" charset="0"/>
                      </a:rPr>
                      <m:t>W</m:t>
                    </m:r>
                  </m:oMath>
                </a14:m>
                <a:r>
                  <a:rPr lang="zh-CN" altLang="en-US" dirty="0"/>
                  <a:t> </a:t>
                </a:r>
                <a:r>
                  <a:rPr lang="en-US" altLang="zh-CN" dirty="0"/>
                  <a:t>only.</a:t>
                </a:r>
                <a:r>
                  <a:rPr lang="zh-CN" altLang="en-US" dirty="0"/>
                  <a:t> </a:t>
                </a:r>
                <a:r>
                  <a:rPr lang="en-US" altLang="zh-CN" dirty="0"/>
                  <a:t>The</a:t>
                </a:r>
                <a:r>
                  <a:rPr lang="zh-CN" altLang="en-US" dirty="0"/>
                  <a:t> </a:t>
                </a:r>
                <a:r>
                  <a:rPr lang="en-US" altLang="zh-CN" dirty="0"/>
                  <a:t>trainable</a:t>
                </a:r>
                <a:r>
                  <a:rPr lang="zh-CN" altLang="en-US" dirty="0"/>
                  <a:t> </a:t>
                </a:r>
                <a:r>
                  <a:rPr lang="en-US" altLang="zh-CN" dirty="0"/>
                  <a:t>parameters</a:t>
                </a:r>
                <a:r>
                  <a:rPr lang="zh-CN" altLang="en-US" dirty="0"/>
                  <a:t> </a:t>
                </a:r>
                <a:r>
                  <a:rPr lang="en-US" altLang="zh-CN" dirty="0"/>
                  <a:t>are</a:t>
                </a:r>
                <a:r>
                  <a:rPr lang="zh-CN" altLang="en-US" dirty="0"/>
                  <a:t> </a:t>
                </a:r>
                <a14:m>
                  <m:oMath xmlns:m="http://schemas.openxmlformats.org/officeDocument/2006/math">
                    <m:r>
                      <a:rPr lang="en-US" altLang="zh-CN" i="1">
                        <a:latin typeface="Cambria Math" panose="02040503050406030204" pitchFamily="18" charset="0"/>
                      </a:rPr>
                      <m:t>𝜃</m:t>
                    </m:r>
                    <m:r>
                      <a:rPr lang="en-US" altLang="zh-CN" i="1">
                        <a:latin typeface="Cambria Math" panose="02040503050406030204" pitchFamily="18" charset="0"/>
                      </a:rPr>
                      <m:t>=</m:t>
                    </m:r>
                    <m:r>
                      <a:rPr lang="en-US" altLang="zh-CN" i="1">
                        <a:latin typeface="Cambria Math" panose="02040503050406030204" pitchFamily="18" charset="0"/>
                      </a:rPr>
                      <m:t>𝑊</m:t>
                    </m:r>
                  </m:oMath>
                </a14:m>
                <a:endParaRPr lang="en-CN" dirty="0"/>
              </a:p>
              <a:p>
                <a:pPr lvl="1"/>
                <a:endParaRPr lang="en-CN" dirty="0"/>
              </a:p>
            </p:txBody>
          </p:sp>
        </mc:Choice>
        <mc:Fallback>
          <p:sp>
            <p:nvSpPr>
              <p:cNvPr id="3" name="Content Placeholder 2">
                <a:extLst>
                  <a:ext uri="{FF2B5EF4-FFF2-40B4-BE49-F238E27FC236}">
                    <a16:creationId xmlns:a16="http://schemas.microsoft.com/office/drawing/2014/main" id="{F430B4DB-818A-91C1-A5FE-7057FA432F03}"/>
                  </a:ext>
                </a:extLst>
              </p:cNvPr>
              <p:cNvSpPr>
                <a:spLocks noGrp="1" noRot="1" noChangeAspect="1" noMove="1" noResize="1" noEditPoints="1" noAdjustHandles="1" noChangeArrowheads="1" noChangeShapeType="1" noTextEdit="1"/>
              </p:cNvSpPr>
              <p:nvPr>
                <p:ph idx="1"/>
              </p:nvPr>
            </p:nvSpPr>
            <p:spPr>
              <a:blipFill>
                <a:blip r:embed="rId2"/>
                <a:stretch>
                  <a:fillRect l="-1086" t="-2326" r="-121"/>
                </a:stretch>
              </a:blipFill>
            </p:spPr>
            <p:txBody>
              <a:bodyPr/>
              <a:lstStyle/>
              <a:p>
                <a:r>
                  <a:rPr lang="en-CN">
                    <a:noFill/>
                  </a:rPr>
                  <a:t> </a:t>
                </a:r>
              </a:p>
            </p:txBody>
          </p:sp>
        </mc:Fallback>
      </mc:AlternateContent>
    </p:spTree>
    <p:extLst>
      <p:ext uri="{BB962C8B-B14F-4D97-AF65-F5344CB8AC3E}">
        <p14:creationId xmlns:p14="http://schemas.microsoft.com/office/powerpoint/2010/main" val="1745331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27CEE-D0D9-ED8C-1447-CAB14AED5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C3BD03-CD0B-871F-57F5-F1F38316EA7C}"/>
              </a:ext>
            </a:extLst>
          </p:cNvPr>
          <p:cNvSpPr>
            <a:spLocks noGrp="1"/>
          </p:cNvSpPr>
          <p:nvPr>
            <p:ph type="title"/>
          </p:nvPr>
        </p:nvSpPr>
        <p:spPr/>
        <p:txBody>
          <a:bodyPr/>
          <a:lstStyle/>
          <a:p>
            <a:r>
              <a:rPr lang="en-CA" altLang="zh-CN" dirty="0"/>
              <a:t>Two-stage Instruction-tuning Procedures</a:t>
            </a:r>
            <a:endParaRPr lang="en-CN"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F4EB8BD-C3D2-594D-F991-CAEAA9BDD3CA}"/>
                  </a:ext>
                </a:extLst>
              </p:cNvPr>
              <p:cNvSpPr>
                <a:spLocks noGrp="1"/>
              </p:cNvSpPr>
              <p:nvPr>
                <p:ph idx="1"/>
              </p:nvPr>
            </p:nvSpPr>
            <p:spPr/>
            <p:txBody>
              <a:bodyPr/>
              <a:lstStyle/>
              <a:p>
                <a:r>
                  <a:rPr lang="en-CN" dirty="0"/>
                  <a:t>Stage 2: Fine-tuning End-to-End</a:t>
                </a:r>
                <a:r>
                  <a:rPr lang="en-US" altLang="zh-CN" dirty="0"/>
                  <a:t>:</a:t>
                </a:r>
                <a:r>
                  <a:rPr lang="zh-CN" altLang="en-US" dirty="0"/>
                  <a:t>  </a:t>
                </a:r>
                <a:r>
                  <a:rPr lang="en-US" altLang="zh-CN" dirty="0"/>
                  <a:t>always</a:t>
                </a:r>
                <a:r>
                  <a:rPr lang="zh-CN" altLang="en-US" dirty="0"/>
                  <a:t> </a:t>
                </a:r>
                <a:r>
                  <a:rPr lang="en-US" altLang="zh-CN" dirty="0"/>
                  <a:t>keep</a:t>
                </a:r>
                <a:r>
                  <a:rPr lang="zh-CN" altLang="en-US" dirty="0"/>
                  <a:t> </a:t>
                </a:r>
                <a:r>
                  <a:rPr lang="en-US" altLang="zh-CN" dirty="0"/>
                  <a:t>the</a:t>
                </a:r>
                <a:r>
                  <a:rPr lang="zh-CN" altLang="en-US" dirty="0"/>
                  <a:t> </a:t>
                </a:r>
                <a:r>
                  <a:rPr lang="en-US" altLang="zh-CN" dirty="0"/>
                  <a:t>visual</a:t>
                </a:r>
                <a:r>
                  <a:rPr lang="zh-CN" altLang="en-US" dirty="0"/>
                  <a:t> </a:t>
                </a:r>
                <a:r>
                  <a:rPr lang="en-US" altLang="zh-CN" dirty="0"/>
                  <a:t>encoder</a:t>
                </a:r>
                <a:r>
                  <a:rPr lang="zh-CN" altLang="en-US" dirty="0"/>
                  <a:t> </a:t>
                </a:r>
                <a:r>
                  <a:rPr lang="en-US" altLang="zh-CN" dirty="0"/>
                  <a:t>weights</a:t>
                </a:r>
                <a:r>
                  <a:rPr lang="zh-CN" altLang="en-US" dirty="0"/>
                  <a:t> </a:t>
                </a:r>
                <a:r>
                  <a:rPr lang="en-US" altLang="zh-CN" dirty="0"/>
                  <a:t>frozen,</a:t>
                </a:r>
                <a:r>
                  <a:rPr lang="zh-CN" altLang="en-US" dirty="0"/>
                  <a:t> </a:t>
                </a:r>
                <a:r>
                  <a:rPr lang="en-US" altLang="zh-CN" dirty="0"/>
                  <a:t>update</a:t>
                </a:r>
                <a:r>
                  <a:rPr lang="zh-CN" altLang="en-US" dirty="0"/>
                  <a:t> </a:t>
                </a:r>
                <a:r>
                  <a:rPr lang="en-US" altLang="zh-CN" dirty="0"/>
                  <a:t>the</a:t>
                </a:r>
                <a:r>
                  <a:rPr lang="zh-CN" altLang="en-US" dirty="0"/>
                  <a:t> </a:t>
                </a:r>
                <a:r>
                  <a:rPr lang="en-US" altLang="zh-CN" dirty="0"/>
                  <a:t>pre-trained</a:t>
                </a:r>
                <a:r>
                  <a:rPr lang="zh-CN" altLang="en-US" dirty="0"/>
                  <a:t> </a:t>
                </a:r>
                <a:r>
                  <a:rPr lang="en-US" altLang="zh-CN" dirty="0"/>
                  <a:t>weights</a:t>
                </a:r>
                <a:r>
                  <a:rPr lang="zh-CN" altLang="en-US" dirty="0"/>
                  <a:t> </a:t>
                </a:r>
                <a:r>
                  <a:rPr lang="en-US" altLang="zh-CN" dirty="0"/>
                  <a:t>of</a:t>
                </a:r>
                <a:r>
                  <a:rPr lang="zh-CN" altLang="en-US" dirty="0"/>
                  <a:t> </a:t>
                </a:r>
                <a:r>
                  <a:rPr lang="en-US" altLang="zh-CN" dirty="0"/>
                  <a:t>the</a:t>
                </a:r>
                <a:r>
                  <a:rPr lang="zh-CN" altLang="en-US" dirty="0"/>
                  <a:t> </a:t>
                </a:r>
                <a:r>
                  <a:rPr lang="en-US" altLang="zh-CN" dirty="0"/>
                  <a:t>projection</a:t>
                </a:r>
                <a:r>
                  <a:rPr lang="zh-CN" altLang="en-US" dirty="0"/>
                  <a:t> </a:t>
                </a:r>
                <a:r>
                  <a:rPr lang="en-US" altLang="zh-CN" dirty="0"/>
                  <a:t>layer</a:t>
                </a:r>
                <a:r>
                  <a:rPr lang="zh-CN" altLang="en-US" dirty="0"/>
                  <a:t> </a:t>
                </a:r>
                <a14:m>
                  <m:oMath xmlns:m="http://schemas.openxmlformats.org/officeDocument/2006/math">
                    <m:r>
                      <a:rPr lang="en-US" altLang="zh-CN" b="0" i="1" smtClean="0">
                        <a:latin typeface="Cambria Math" panose="02040503050406030204" pitchFamily="18" charset="0"/>
                      </a:rPr>
                      <m:t>𝑊</m:t>
                    </m:r>
                  </m:oMath>
                </a14:m>
                <a:r>
                  <a:rPr lang="zh-CN" altLang="en-US" dirty="0"/>
                  <a:t> </a:t>
                </a:r>
                <a:r>
                  <a:rPr lang="en-US" altLang="zh-CN" dirty="0"/>
                  <a:t>and</a:t>
                </a:r>
                <a:r>
                  <a:rPr lang="zh-CN" altLang="en-US" dirty="0"/>
                  <a:t> </a:t>
                </a:r>
                <a:r>
                  <a:rPr lang="en-US" altLang="zh-CN" dirty="0"/>
                  <a:t>LLM</a:t>
                </a:r>
                <a:r>
                  <a:rPr lang="zh-CN" altLang="en-US" dirty="0"/>
                  <a:t> </a:t>
                </a:r>
                <a:r>
                  <a:rPr lang="en-US" altLang="zh-CN" dirty="0"/>
                  <a:t>in</a:t>
                </a:r>
                <a:r>
                  <a:rPr lang="zh-CN" altLang="en-US" dirty="0"/>
                  <a:t> </a:t>
                </a:r>
                <a:r>
                  <a:rPr lang="en-US" altLang="zh-CN" dirty="0" err="1"/>
                  <a:t>LLaVA</a:t>
                </a:r>
                <a:r>
                  <a:rPr lang="zh-CN" altLang="en-US" dirty="0"/>
                  <a:t> </a:t>
                </a:r>
                <a14:m>
                  <m:oMath xmlns:m="http://schemas.openxmlformats.org/officeDocument/2006/math">
                    <m:r>
                      <a:rPr lang="en-US" altLang="zh-CN" b="0" i="1" smtClean="0">
                        <a:latin typeface="Cambria Math" panose="02040503050406030204" pitchFamily="18" charset="0"/>
                      </a:rPr>
                      <m:t>𝜙</m:t>
                    </m:r>
                    <m:r>
                      <a:rPr lang="en-US" altLang="zh-CN" b="0" i="0" smtClean="0">
                        <a:latin typeface="Cambria Math" panose="02040503050406030204" pitchFamily="18" charset="0"/>
                      </a:rPr>
                      <m:t>.</m:t>
                    </m:r>
                  </m:oMath>
                </a14:m>
                <a:r>
                  <a:rPr lang="zh-CN" altLang="en-US" dirty="0"/>
                  <a:t>   </a:t>
                </a:r>
                <a:r>
                  <a:rPr lang="en-US" altLang="zh-CN" dirty="0"/>
                  <a:t>The</a:t>
                </a:r>
                <a:r>
                  <a:rPr lang="zh-CN" altLang="en-US" dirty="0"/>
                  <a:t> </a:t>
                </a:r>
                <a:r>
                  <a:rPr lang="en-US" altLang="zh-CN" dirty="0"/>
                  <a:t>trainable</a:t>
                </a:r>
                <a:r>
                  <a:rPr lang="zh-CN" altLang="en-US" dirty="0"/>
                  <a:t> </a:t>
                </a:r>
                <a:r>
                  <a:rPr lang="en-US" altLang="zh-CN" dirty="0"/>
                  <a:t>parameters</a:t>
                </a:r>
                <a:r>
                  <a:rPr lang="zh-CN" altLang="en-US" dirty="0"/>
                  <a:t> </a:t>
                </a:r>
                <a:r>
                  <a:rPr lang="en-US" altLang="zh-CN" dirty="0"/>
                  <a:t>are:</a:t>
                </a:r>
                <a:r>
                  <a:rPr lang="zh-CN" altLang="en-US" dirty="0"/>
                  <a:t> </a:t>
                </a:r>
                <a:endParaRPr lang="en-CN" dirty="0"/>
              </a:p>
            </p:txBody>
          </p:sp>
        </mc:Choice>
        <mc:Fallback>
          <p:sp>
            <p:nvSpPr>
              <p:cNvPr id="3" name="Content Placeholder 2">
                <a:extLst>
                  <a:ext uri="{FF2B5EF4-FFF2-40B4-BE49-F238E27FC236}">
                    <a16:creationId xmlns:a16="http://schemas.microsoft.com/office/drawing/2014/main" id="{EF4EB8BD-C3D2-594D-F991-CAEAA9BDD3CA}"/>
                  </a:ext>
                </a:extLst>
              </p:cNvPr>
              <p:cNvSpPr>
                <a:spLocks noGrp="1" noRot="1" noChangeAspect="1" noMove="1" noResize="1" noEditPoints="1" noAdjustHandles="1" noChangeArrowheads="1" noChangeShapeType="1" noTextEdit="1"/>
              </p:cNvSpPr>
              <p:nvPr>
                <p:ph idx="1"/>
              </p:nvPr>
            </p:nvSpPr>
            <p:spPr>
              <a:blipFill>
                <a:blip r:embed="rId2"/>
                <a:stretch>
                  <a:fillRect l="-1086" t="-2326" r="-603"/>
                </a:stretch>
              </a:blipFill>
            </p:spPr>
            <p:txBody>
              <a:bodyPr/>
              <a:lstStyle/>
              <a:p>
                <a:r>
                  <a:rPr lang="en-CN">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8D191444-17B9-C2F1-BACA-192B4683B251}"/>
                  </a:ext>
                </a:extLst>
              </p:cNvPr>
              <p:cNvSpPr txBox="1"/>
              <p:nvPr/>
            </p:nvSpPr>
            <p:spPr>
              <a:xfrm>
                <a:off x="2468283" y="3354963"/>
                <a:ext cx="6096000"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3600" b="0" i="1" smtClean="0">
                          <a:latin typeface="Cambria Math" panose="02040503050406030204" pitchFamily="18" charset="0"/>
                        </a:rPr>
                        <m:t>𝜃</m:t>
                      </m:r>
                      <m:r>
                        <a:rPr lang="en-US" altLang="zh-CN" sz="3600" b="0" i="1" smtClean="0">
                          <a:latin typeface="Cambria Math" panose="02040503050406030204" pitchFamily="18" charset="0"/>
                        </a:rPr>
                        <m:t>={</m:t>
                      </m:r>
                      <m:r>
                        <a:rPr lang="en-US" altLang="zh-CN" sz="3600" b="0" i="1" smtClean="0">
                          <a:latin typeface="Cambria Math" panose="02040503050406030204" pitchFamily="18" charset="0"/>
                        </a:rPr>
                        <m:t>𝑊</m:t>
                      </m:r>
                      <m:r>
                        <a:rPr lang="en-US" altLang="zh-CN" sz="3600" b="0" i="1" smtClean="0">
                          <a:latin typeface="Cambria Math" panose="02040503050406030204" pitchFamily="18" charset="0"/>
                        </a:rPr>
                        <m:t>,</m:t>
                      </m:r>
                      <m:r>
                        <a:rPr lang="en-US" altLang="zh-CN" sz="3600" b="0" i="1" smtClean="0">
                          <a:latin typeface="Cambria Math" panose="02040503050406030204" pitchFamily="18" charset="0"/>
                        </a:rPr>
                        <m:t>𝜙</m:t>
                      </m:r>
                      <m:r>
                        <a:rPr lang="en-US" altLang="zh-CN" sz="3600" b="0" i="1" smtClean="0">
                          <a:latin typeface="Cambria Math" panose="02040503050406030204" pitchFamily="18" charset="0"/>
                        </a:rPr>
                        <m:t>}</m:t>
                      </m:r>
                    </m:oMath>
                  </m:oMathPara>
                </a14:m>
                <a:endParaRPr lang="en-CN" sz="3600" dirty="0"/>
              </a:p>
            </p:txBody>
          </p:sp>
        </mc:Choice>
        <mc:Fallback>
          <p:sp>
            <p:nvSpPr>
              <p:cNvPr id="5" name="TextBox 4">
                <a:extLst>
                  <a:ext uri="{FF2B5EF4-FFF2-40B4-BE49-F238E27FC236}">
                    <a16:creationId xmlns:a16="http://schemas.microsoft.com/office/drawing/2014/main" id="{8D191444-17B9-C2F1-BACA-192B4683B251}"/>
                  </a:ext>
                </a:extLst>
              </p:cNvPr>
              <p:cNvSpPr txBox="1">
                <a:spLocks noRot="1" noChangeAspect="1" noMove="1" noResize="1" noEditPoints="1" noAdjustHandles="1" noChangeArrowheads="1" noChangeShapeType="1" noTextEdit="1"/>
              </p:cNvSpPr>
              <p:nvPr/>
            </p:nvSpPr>
            <p:spPr>
              <a:xfrm>
                <a:off x="2468283" y="3354963"/>
                <a:ext cx="6096000" cy="646331"/>
              </a:xfrm>
              <a:prstGeom prst="rect">
                <a:avLst/>
              </a:prstGeom>
              <a:blipFill>
                <a:blip r:embed="rId3"/>
                <a:stretch>
                  <a:fillRect b="-23529"/>
                </a:stretch>
              </a:blipFill>
            </p:spPr>
            <p:txBody>
              <a:bodyPr/>
              <a:lstStyle/>
              <a:p>
                <a:r>
                  <a:rPr lang="en-CN">
                    <a:noFill/>
                  </a:rPr>
                  <a:t> </a:t>
                </a:r>
              </a:p>
            </p:txBody>
          </p:sp>
        </mc:Fallback>
      </mc:AlternateContent>
    </p:spTree>
    <p:extLst>
      <p:ext uri="{BB962C8B-B14F-4D97-AF65-F5344CB8AC3E}">
        <p14:creationId xmlns:p14="http://schemas.microsoft.com/office/powerpoint/2010/main" val="1101839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499F4-10B2-5076-34F2-DCAB86DCC84C}"/>
              </a:ext>
            </a:extLst>
          </p:cNvPr>
          <p:cNvSpPr>
            <a:spLocks noGrp="1"/>
          </p:cNvSpPr>
          <p:nvPr>
            <p:ph type="title"/>
          </p:nvPr>
        </p:nvSpPr>
        <p:spPr/>
        <p:txBody>
          <a:bodyPr/>
          <a:lstStyle/>
          <a:p>
            <a:r>
              <a:rPr lang="en-US" altLang="zh-CN" dirty="0"/>
              <a:t>Application:</a:t>
            </a:r>
            <a:r>
              <a:rPr lang="zh-CN" altLang="en-US" dirty="0"/>
              <a:t> </a:t>
            </a:r>
            <a:r>
              <a:rPr lang="en-US" altLang="zh-CN" dirty="0"/>
              <a:t>Multimodal</a:t>
            </a:r>
            <a:r>
              <a:rPr lang="zh-CN" altLang="en-US" dirty="0"/>
              <a:t> </a:t>
            </a:r>
            <a:r>
              <a:rPr lang="en-US" altLang="zh-CN" dirty="0" err="1"/>
              <a:t>ChatBot</a:t>
            </a:r>
            <a:endParaRPr lang="en-CN" dirty="0"/>
          </a:p>
        </p:txBody>
      </p:sp>
      <p:sp>
        <p:nvSpPr>
          <p:cNvPr id="3" name="Content Placeholder 2">
            <a:extLst>
              <a:ext uri="{FF2B5EF4-FFF2-40B4-BE49-F238E27FC236}">
                <a16:creationId xmlns:a16="http://schemas.microsoft.com/office/drawing/2014/main" id="{6F00F898-908A-C4AC-5468-673220A6B865}"/>
              </a:ext>
            </a:extLst>
          </p:cNvPr>
          <p:cNvSpPr>
            <a:spLocks noGrp="1"/>
          </p:cNvSpPr>
          <p:nvPr>
            <p:ph idx="1"/>
          </p:nvPr>
        </p:nvSpPr>
        <p:spPr>
          <a:xfrm>
            <a:off x="838200" y="1470025"/>
            <a:ext cx="10515600" cy="4351338"/>
          </a:xfrm>
        </p:spPr>
        <p:txBody>
          <a:bodyPr/>
          <a:lstStyle/>
          <a:p>
            <a:r>
              <a:rPr lang="en-US" dirty="0"/>
              <a:t>Fine-tuning on the 158K language-image instruction-following data. </a:t>
            </a:r>
          </a:p>
          <a:p>
            <a:endParaRPr lang="en-CN" dirty="0"/>
          </a:p>
        </p:txBody>
      </p:sp>
      <p:pic>
        <p:nvPicPr>
          <p:cNvPr id="4" name="Picture 3">
            <a:extLst>
              <a:ext uri="{FF2B5EF4-FFF2-40B4-BE49-F238E27FC236}">
                <a16:creationId xmlns:a16="http://schemas.microsoft.com/office/drawing/2014/main" id="{CC28F3F6-44F9-E0E3-2A04-FFB8FC0DF803}"/>
              </a:ext>
            </a:extLst>
          </p:cNvPr>
          <p:cNvPicPr>
            <a:picLocks noChangeAspect="1"/>
          </p:cNvPicPr>
          <p:nvPr/>
        </p:nvPicPr>
        <p:blipFill>
          <a:blip r:embed="rId2"/>
          <a:stretch>
            <a:fillRect/>
          </a:stretch>
        </p:blipFill>
        <p:spPr>
          <a:xfrm>
            <a:off x="2700867" y="2062306"/>
            <a:ext cx="5647267" cy="4256188"/>
          </a:xfrm>
          <a:prstGeom prst="rect">
            <a:avLst/>
          </a:prstGeom>
        </p:spPr>
      </p:pic>
    </p:spTree>
    <p:extLst>
      <p:ext uri="{BB962C8B-B14F-4D97-AF65-F5344CB8AC3E}">
        <p14:creationId xmlns:p14="http://schemas.microsoft.com/office/powerpoint/2010/main" val="1378243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35D63-3B4E-5EA4-2A78-5AB49E0FA05A}"/>
              </a:ext>
            </a:extLst>
          </p:cNvPr>
          <p:cNvSpPr>
            <a:spLocks noGrp="1"/>
          </p:cNvSpPr>
          <p:nvPr>
            <p:ph type="title"/>
          </p:nvPr>
        </p:nvSpPr>
        <p:spPr/>
        <p:txBody>
          <a:bodyPr/>
          <a:lstStyle/>
          <a:p>
            <a:r>
              <a:rPr lang="en-CN" dirty="0"/>
              <a:t>CLIP</a:t>
            </a:r>
            <a:r>
              <a:rPr lang="en-US" altLang="zh-CN" dirty="0"/>
              <a:t>:</a:t>
            </a:r>
            <a:r>
              <a:rPr lang="zh-CN" altLang="en-US" dirty="0"/>
              <a:t> </a:t>
            </a:r>
            <a:r>
              <a:rPr lang="en-US" altLang="zh-CN" dirty="0"/>
              <a:t>Joint</a:t>
            </a:r>
            <a:r>
              <a:rPr lang="zh-CN" altLang="en-US" dirty="0"/>
              <a:t> </a:t>
            </a:r>
            <a:r>
              <a:rPr lang="en-US" altLang="zh-CN" dirty="0"/>
              <a:t>image</a:t>
            </a:r>
            <a:r>
              <a:rPr lang="zh-CN" altLang="en-US" dirty="0"/>
              <a:t> </a:t>
            </a:r>
            <a:r>
              <a:rPr lang="en-US" altLang="zh-CN" dirty="0"/>
              <a:t>and</a:t>
            </a:r>
            <a:r>
              <a:rPr lang="zh-CN" altLang="en-US" dirty="0"/>
              <a:t> </a:t>
            </a:r>
            <a:r>
              <a:rPr lang="en-US" altLang="zh-CN" dirty="0"/>
              <a:t>text</a:t>
            </a:r>
            <a:r>
              <a:rPr lang="zh-CN" altLang="en-US" dirty="0"/>
              <a:t> </a:t>
            </a:r>
            <a:r>
              <a:rPr lang="en-US" altLang="zh-CN" dirty="0"/>
              <a:t>representation</a:t>
            </a:r>
            <a:r>
              <a:rPr lang="zh-CN" altLang="en-US" dirty="0"/>
              <a:t> </a:t>
            </a:r>
            <a:r>
              <a:rPr lang="en-US" altLang="zh-CN" dirty="0"/>
              <a:t>learning</a:t>
            </a:r>
            <a:r>
              <a:rPr lang="zh-CN" altLang="en-US" dirty="0"/>
              <a:t> </a:t>
            </a:r>
            <a:r>
              <a:rPr lang="en-US" altLang="zh-CN" dirty="0"/>
              <a:t>(Radford</a:t>
            </a:r>
            <a:r>
              <a:rPr lang="zh-CN" altLang="en-US" dirty="0"/>
              <a:t> </a:t>
            </a:r>
            <a:r>
              <a:rPr lang="en-US" altLang="zh-CN" dirty="0"/>
              <a:t>et</a:t>
            </a:r>
            <a:r>
              <a:rPr lang="zh-CN" altLang="en-US" dirty="0"/>
              <a:t> </a:t>
            </a:r>
            <a:r>
              <a:rPr lang="en-US" altLang="zh-CN" dirty="0"/>
              <a:t>al.</a:t>
            </a:r>
            <a:r>
              <a:rPr lang="zh-CN" altLang="en-US" dirty="0"/>
              <a:t> </a:t>
            </a:r>
            <a:r>
              <a:rPr lang="en-US" altLang="zh-CN" dirty="0"/>
              <a:t>2021)</a:t>
            </a:r>
            <a:endParaRPr lang="en-CN" dirty="0"/>
          </a:p>
        </p:txBody>
      </p:sp>
      <p:sp>
        <p:nvSpPr>
          <p:cNvPr id="3" name="Content Placeholder 2">
            <a:extLst>
              <a:ext uri="{FF2B5EF4-FFF2-40B4-BE49-F238E27FC236}">
                <a16:creationId xmlns:a16="http://schemas.microsoft.com/office/drawing/2014/main" id="{348E8EB9-4F50-F27F-7DC3-D688777BA10E}"/>
              </a:ext>
            </a:extLst>
          </p:cNvPr>
          <p:cNvSpPr>
            <a:spLocks noGrp="1"/>
          </p:cNvSpPr>
          <p:nvPr>
            <p:ph idx="1"/>
          </p:nvPr>
        </p:nvSpPr>
        <p:spPr/>
        <p:txBody>
          <a:bodyPr>
            <a:normAutofit/>
          </a:bodyPr>
          <a:lstStyle/>
          <a:p>
            <a:r>
              <a:rPr lang="en-US" altLang="zh-CN" dirty="0"/>
              <a:t>Goal:</a:t>
            </a:r>
            <a:r>
              <a:rPr lang="zh-CN" altLang="en-US" dirty="0"/>
              <a:t> </a:t>
            </a:r>
            <a:r>
              <a:rPr lang="en-US" altLang="zh-CN" dirty="0"/>
              <a:t>learning</a:t>
            </a:r>
            <a:r>
              <a:rPr lang="zh-CN" altLang="en-US" dirty="0"/>
              <a:t> </a:t>
            </a:r>
            <a:r>
              <a:rPr lang="en-US" altLang="zh-CN" dirty="0"/>
              <a:t>SOTA</a:t>
            </a:r>
            <a:r>
              <a:rPr lang="zh-CN" altLang="en-US" dirty="0"/>
              <a:t> </a:t>
            </a:r>
            <a:r>
              <a:rPr lang="en-US" altLang="zh-CN" dirty="0"/>
              <a:t>image</a:t>
            </a:r>
            <a:r>
              <a:rPr lang="zh-CN" altLang="en-US" dirty="0"/>
              <a:t> </a:t>
            </a:r>
            <a:r>
              <a:rPr lang="en-US" altLang="zh-CN" dirty="0"/>
              <a:t>representations</a:t>
            </a:r>
          </a:p>
          <a:p>
            <a:pPr lvl="1"/>
            <a:r>
              <a:rPr lang="en-US" altLang="zh-CN" dirty="0"/>
              <a:t>Expensive</a:t>
            </a:r>
            <a:r>
              <a:rPr lang="zh-CN" altLang="en-US" dirty="0"/>
              <a:t> </a:t>
            </a:r>
            <a:r>
              <a:rPr lang="en-US" altLang="zh-CN" dirty="0"/>
              <a:t>to</a:t>
            </a:r>
            <a:r>
              <a:rPr lang="zh-CN" altLang="en-US" dirty="0"/>
              <a:t> </a:t>
            </a:r>
            <a:r>
              <a:rPr lang="en-US" altLang="zh-CN" dirty="0"/>
              <a:t>obtain</a:t>
            </a:r>
            <a:r>
              <a:rPr lang="zh-CN" altLang="en-US" dirty="0"/>
              <a:t> </a:t>
            </a:r>
            <a:r>
              <a:rPr lang="en-US" altLang="zh-CN" dirty="0"/>
              <a:t>a</a:t>
            </a:r>
            <a:r>
              <a:rPr lang="zh-CN" altLang="en-US" dirty="0"/>
              <a:t> </a:t>
            </a:r>
            <a:r>
              <a:rPr lang="en-US" altLang="zh-CN" dirty="0"/>
              <a:t>large</a:t>
            </a:r>
            <a:r>
              <a:rPr lang="zh-CN" altLang="en-US" dirty="0"/>
              <a:t> </a:t>
            </a:r>
            <a:r>
              <a:rPr lang="en-US" altLang="zh-CN" dirty="0"/>
              <a:t>amount</a:t>
            </a:r>
            <a:r>
              <a:rPr lang="zh-CN" altLang="en-US" dirty="0"/>
              <a:t> </a:t>
            </a:r>
            <a:r>
              <a:rPr lang="en-US" altLang="zh-CN" dirty="0"/>
              <a:t>of</a:t>
            </a:r>
            <a:r>
              <a:rPr lang="zh-CN" altLang="en-US" dirty="0"/>
              <a:t> </a:t>
            </a:r>
            <a:r>
              <a:rPr lang="en-US" altLang="zh-CN" dirty="0"/>
              <a:t>labeled</a:t>
            </a:r>
            <a:r>
              <a:rPr lang="zh-CN" altLang="en-US" dirty="0"/>
              <a:t> </a:t>
            </a:r>
            <a:r>
              <a:rPr lang="en-US" altLang="zh-CN" dirty="0"/>
              <a:t>images</a:t>
            </a:r>
          </a:p>
          <a:p>
            <a:pPr lvl="1"/>
            <a:r>
              <a:rPr lang="en-US" altLang="zh-CN" dirty="0"/>
              <a:t>Learning</a:t>
            </a:r>
            <a:r>
              <a:rPr lang="zh-CN" altLang="en-US" dirty="0"/>
              <a:t> </a:t>
            </a:r>
            <a:r>
              <a:rPr lang="en-US" altLang="zh-CN" dirty="0"/>
              <a:t>image</a:t>
            </a:r>
            <a:r>
              <a:rPr lang="zh-CN" altLang="en-US" dirty="0"/>
              <a:t> </a:t>
            </a:r>
            <a:r>
              <a:rPr lang="en-US" altLang="zh-CN" dirty="0"/>
              <a:t>representations</a:t>
            </a:r>
            <a:r>
              <a:rPr lang="zh-CN" altLang="en-US" dirty="0"/>
              <a:t> </a:t>
            </a:r>
            <a:r>
              <a:rPr lang="en-US" altLang="zh-CN" dirty="0"/>
              <a:t>from</a:t>
            </a:r>
            <a:r>
              <a:rPr lang="zh-CN" altLang="en-US" dirty="0"/>
              <a:t> </a:t>
            </a:r>
            <a:r>
              <a:rPr lang="en-US" altLang="zh-CN" dirty="0"/>
              <a:t>supervision</a:t>
            </a:r>
            <a:r>
              <a:rPr lang="zh-CN" altLang="en-US" dirty="0"/>
              <a:t> </a:t>
            </a:r>
            <a:r>
              <a:rPr lang="en-US" altLang="zh-CN" dirty="0"/>
              <a:t>contained</a:t>
            </a:r>
            <a:r>
              <a:rPr lang="zh-CN" altLang="en-US" dirty="0"/>
              <a:t> </a:t>
            </a:r>
            <a:r>
              <a:rPr lang="en-US" altLang="zh-CN" dirty="0"/>
              <a:t>in</a:t>
            </a:r>
            <a:r>
              <a:rPr lang="zh-CN" altLang="en-US" dirty="0"/>
              <a:t> </a:t>
            </a:r>
            <a:r>
              <a:rPr lang="en-US" altLang="zh-CN" dirty="0"/>
              <a:t>natural</a:t>
            </a:r>
            <a:r>
              <a:rPr lang="zh-CN" altLang="en-US" dirty="0"/>
              <a:t> </a:t>
            </a:r>
            <a:r>
              <a:rPr lang="en-US" altLang="zh-CN" dirty="0"/>
              <a:t>language</a:t>
            </a:r>
          </a:p>
          <a:p>
            <a:pPr lvl="1"/>
            <a:endParaRPr lang="en-US" altLang="zh-CN" dirty="0"/>
          </a:p>
          <a:p>
            <a:r>
              <a:rPr lang="en-US" altLang="zh-CN" dirty="0"/>
              <a:t>Training</a:t>
            </a:r>
            <a:r>
              <a:rPr lang="zh-CN" altLang="en-US" dirty="0"/>
              <a:t> </a:t>
            </a:r>
            <a:r>
              <a:rPr lang="en-US" altLang="zh-CN" dirty="0"/>
              <a:t>data:</a:t>
            </a:r>
            <a:r>
              <a:rPr lang="zh-CN" altLang="en-US" dirty="0"/>
              <a:t> </a:t>
            </a:r>
            <a:r>
              <a:rPr lang="en-US" altLang="zh-CN" dirty="0"/>
              <a:t>400</a:t>
            </a:r>
            <a:r>
              <a:rPr lang="zh-CN" altLang="en-US" dirty="0"/>
              <a:t> </a:t>
            </a:r>
            <a:r>
              <a:rPr lang="en-US" altLang="zh-CN" dirty="0"/>
              <a:t>million</a:t>
            </a:r>
            <a:r>
              <a:rPr lang="zh-CN" altLang="en-US" dirty="0"/>
              <a:t> </a:t>
            </a:r>
            <a:r>
              <a:rPr lang="en-US" altLang="zh-CN" dirty="0"/>
              <a:t>(image,</a:t>
            </a:r>
            <a:r>
              <a:rPr lang="zh-CN" altLang="en-US" dirty="0"/>
              <a:t> </a:t>
            </a:r>
            <a:r>
              <a:rPr lang="en-US" altLang="zh-CN" dirty="0"/>
              <a:t>text)</a:t>
            </a:r>
            <a:r>
              <a:rPr lang="zh-CN" altLang="en-US" dirty="0"/>
              <a:t> </a:t>
            </a:r>
            <a:r>
              <a:rPr lang="en-US" altLang="zh-CN" dirty="0"/>
              <a:t>pairs</a:t>
            </a:r>
            <a:r>
              <a:rPr lang="zh-CN" altLang="en-US" dirty="0"/>
              <a:t> </a:t>
            </a:r>
            <a:r>
              <a:rPr lang="en-US" altLang="zh-CN" dirty="0"/>
              <a:t>collected</a:t>
            </a:r>
            <a:r>
              <a:rPr lang="zh-CN" altLang="en-US" dirty="0"/>
              <a:t> </a:t>
            </a:r>
            <a:r>
              <a:rPr lang="en-US" altLang="zh-CN" dirty="0"/>
              <a:t>from</a:t>
            </a:r>
            <a:r>
              <a:rPr lang="zh-CN" altLang="en-US" dirty="0"/>
              <a:t> </a:t>
            </a:r>
            <a:r>
              <a:rPr lang="en-US" altLang="zh-CN" dirty="0"/>
              <a:t>Internet</a:t>
            </a:r>
          </a:p>
          <a:p>
            <a:pPr lvl="1"/>
            <a:endParaRPr lang="en-US" dirty="0"/>
          </a:p>
        </p:txBody>
      </p:sp>
      <p:sp>
        <p:nvSpPr>
          <p:cNvPr id="4" name="TextBox 3">
            <a:extLst>
              <a:ext uri="{FF2B5EF4-FFF2-40B4-BE49-F238E27FC236}">
                <a16:creationId xmlns:a16="http://schemas.microsoft.com/office/drawing/2014/main" id="{650647D1-A2CB-D0CC-830C-23832FBCE9E9}"/>
              </a:ext>
            </a:extLst>
          </p:cNvPr>
          <p:cNvSpPr txBox="1"/>
          <p:nvPr/>
        </p:nvSpPr>
        <p:spPr>
          <a:xfrm>
            <a:off x="535641" y="6016549"/>
            <a:ext cx="11120718" cy="461665"/>
          </a:xfrm>
          <a:prstGeom prst="rect">
            <a:avLst/>
          </a:prstGeom>
          <a:noFill/>
        </p:spPr>
        <p:txBody>
          <a:bodyPr wrap="square" rtlCol="0">
            <a:spAutoFit/>
          </a:bodyPr>
          <a:lstStyle/>
          <a:p>
            <a:pPr algn="l"/>
            <a:r>
              <a:rPr lang="en-US" sz="800" b="0" i="0" u="none" strike="noStrike" dirty="0">
                <a:solidFill>
                  <a:srgbClr val="000000"/>
                </a:solidFill>
                <a:effectLst/>
                <a:latin typeface="Lucida Grande" panose="020B0600040502020204" pitchFamily="34" charset="0"/>
                <a:hlinkClick r:id="rId2"/>
              </a:rPr>
              <a:t>Alec Radford</a:t>
            </a:r>
            <a:r>
              <a:rPr lang="en-US" sz="800" b="0" i="0" dirty="0">
                <a:solidFill>
                  <a:srgbClr val="000000"/>
                </a:solidFill>
                <a:effectLst/>
                <a:latin typeface="Lucida Grande" panose="020B0600040502020204" pitchFamily="34" charset="0"/>
              </a:rPr>
              <a:t>, </a:t>
            </a:r>
            <a:r>
              <a:rPr lang="en-US" sz="800" b="0" i="0" u="none" strike="noStrike" dirty="0">
                <a:solidFill>
                  <a:srgbClr val="000000"/>
                </a:solidFill>
                <a:effectLst/>
                <a:latin typeface="Lucida Grande" panose="020B0600040502020204" pitchFamily="34" charset="0"/>
                <a:hlinkClick r:id="rId3"/>
              </a:rPr>
              <a:t>Jong Wook Kim</a:t>
            </a:r>
            <a:r>
              <a:rPr lang="en-US" sz="800" b="0" i="0" dirty="0">
                <a:solidFill>
                  <a:srgbClr val="000000"/>
                </a:solidFill>
                <a:effectLst/>
                <a:latin typeface="Lucida Grande" panose="020B0600040502020204" pitchFamily="34" charset="0"/>
              </a:rPr>
              <a:t>, </a:t>
            </a:r>
            <a:r>
              <a:rPr lang="en-US" sz="800" b="0" i="0" u="none" strike="noStrike" dirty="0">
                <a:solidFill>
                  <a:srgbClr val="000000"/>
                </a:solidFill>
                <a:effectLst/>
                <a:latin typeface="Lucida Grande" panose="020B0600040502020204" pitchFamily="34" charset="0"/>
                <a:hlinkClick r:id="rId4"/>
              </a:rPr>
              <a:t>Chris Hallacy</a:t>
            </a:r>
            <a:r>
              <a:rPr lang="en-US" sz="800" b="0" i="0" dirty="0">
                <a:solidFill>
                  <a:srgbClr val="000000"/>
                </a:solidFill>
                <a:effectLst/>
                <a:latin typeface="Lucida Grande" panose="020B0600040502020204" pitchFamily="34" charset="0"/>
              </a:rPr>
              <a:t>, </a:t>
            </a:r>
            <a:r>
              <a:rPr lang="en-US" sz="800" b="0" i="0" u="none" strike="noStrike" dirty="0">
                <a:solidFill>
                  <a:srgbClr val="000000"/>
                </a:solidFill>
                <a:effectLst/>
                <a:latin typeface="Lucida Grande" panose="020B0600040502020204" pitchFamily="34" charset="0"/>
                <a:hlinkClick r:id="rId5"/>
              </a:rPr>
              <a:t>Aditya Ramesh</a:t>
            </a:r>
            <a:r>
              <a:rPr lang="en-US" sz="800" b="0" i="0" dirty="0">
                <a:solidFill>
                  <a:srgbClr val="000000"/>
                </a:solidFill>
                <a:effectLst/>
                <a:latin typeface="Lucida Grande" panose="020B0600040502020204" pitchFamily="34" charset="0"/>
              </a:rPr>
              <a:t>, </a:t>
            </a:r>
            <a:r>
              <a:rPr lang="en-US" sz="800" b="0" i="0" u="none" strike="noStrike" dirty="0">
                <a:solidFill>
                  <a:srgbClr val="000000"/>
                </a:solidFill>
                <a:effectLst/>
                <a:latin typeface="Lucida Grande" panose="020B0600040502020204" pitchFamily="34" charset="0"/>
                <a:hlinkClick r:id="rId6"/>
              </a:rPr>
              <a:t>Gabriel Goh</a:t>
            </a:r>
            <a:r>
              <a:rPr lang="en-US" sz="800" b="0" i="0" dirty="0">
                <a:solidFill>
                  <a:srgbClr val="000000"/>
                </a:solidFill>
                <a:effectLst/>
                <a:latin typeface="Lucida Grande" panose="020B0600040502020204" pitchFamily="34" charset="0"/>
              </a:rPr>
              <a:t>, </a:t>
            </a:r>
            <a:r>
              <a:rPr lang="en-US" sz="800" b="0" i="0" u="none" strike="noStrike" dirty="0">
                <a:solidFill>
                  <a:srgbClr val="000000"/>
                </a:solidFill>
                <a:effectLst/>
                <a:latin typeface="Lucida Grande" panose="020B0600040502020204" pitchFamily="34" charset="0"/>
                <a:hlinkClick r:id="rId7"/>
              </a:rPr>
              <a:t>Sandhini Agarwal</a:t>
            </a:r>
            <a:r>
              <a:rPr lang="en-US" sz="800" b="0" i="0" dirty="0">
                <a:solidFill>
                  <a:srgbClr val="000000"/>
                </a:solidFill>
                <a:effectLst/>
                <a:latin typeface="Lucida Grande" panose="020B0600040502020204" pitchFamily="34" charset="0"/>
              </a:rPr>
              <a:t>, </a:t>
            </a:r>
            <a:r>
              <a:rPr lang="en-US" sz="800" b="0" i="0" u="none" strike="noStrike" dirty="0">
                <a:solidFill>
                  <a:srgbClr val="000000"/>
                </a:solidFill>
                <a:effectLst/>
                <a:latin typeface="Lucida Grande" panose="020B0600040502020204" pitchFamily="34" charset="0"/>
                <a:hlinkClick r:id="rId8"/>
              </a:rPr>
              <a:t>Girish Sastry</a:t>
            </a:r>
            <a:r>
              <a:rPr lang="en-US" sz="800" b="0" i="0" dirty="0">
                <a:solidFill>
                  <a:srgbClr val="000000"/>
                </a:solidFill>
                <a:effectLst/>
                <a:latin typeface="Lucida Grande" panose="020B0600040502020204" pitchFamily="34" charset="0"/>
              </a:rPr>
              <a:t>, </a:t>
            </a:r>
            <a:r>
              <a:rPr lang="en-US" sz="800" b="0" i="0" u="none" strike="noStrike" dirty="0">
                <a:solidFill>
                  <a:srgbClr val="000000"/>
                </a:solidFill>
                <a:effectLst/>
                <a:latin typeface="Lucida Grande" panose="020B0600040502020204" pitchFamily="34" charset="0"/>
                <a:hlinkClick r:id="rId9"/>
              </a:rPr>
              <a:t>Amanda Askell</a:t>
            </a:r>
            <a:r>
              <a:rPr lang="en-US" sz="800" b="0" i="0" dirty="0">
                <a:solidFill>
                  <a:srgbClr val="000000"/>
                </a:solidFill>
                <a:effectLst/>
                <a:latin typeface="Lucida Grande" panose="020B0600040502020204" pitchFamily="34" charset="0"/>
              </a:rPr>
              <a:t>, </a:t>
            </a:r>
            <a:r>
              <a:rPr lang="en-US" sz="800" b="0" i="0" u="none" strike="noStrike" dirty="0">
                <a:solidFill>
                  <a:srgbClr val="000000"/>
                </a:solidFill>
                <a:effectLst/>
                <a:latin typeface="Lucida Grande" panose="020B0600040502020204" pitchFamily="34" charset="0"/>
                <a:hlinkClick r:id="rId10"/>
              </a:rPr>
              <a:t>Pamela Mishkin</a:t>
            </a:r>
            <a:r>
              <a:rPr lang="en-US" sz="800" b="0" i="0" dirty="0">
                <a:solidFill>
                  <a:srgbClr val="000000"/>
                </a:solidFill>
                <a:effectLst/>
                <a:latin typeface="Lucida Grande" panose="020B0600040502020204" pitchFamily="34" charset="0"/>
              </a:rPr>
              <a:t>, </a:t>
            </a:r>
            <a:r>
              <a:rPr lang="en-US" sz="800" b="0" i="0" u="none" strike="noStrike" dirty="0">
                <a:solidFill>
                  <a:srgbClr val="000000"/>
                </a:solidFill>
                <a:effectLst/>
                <a:latin typeface="Lucida Grande" panose="020B0600040502020204" pitchFamily="34" charset="0"/>
                <a:hlinkClick r:id="rId11"/>
              </a:rPr>
              <a:t>Jack Clark</a:t>
            </a:r>
            <a:r>
              <a:rPr lang="en-US" sz="800" b="0" i="0" dirty="0">
                <a:solidFill>
                  <a:srgbClr val="000000"/>
                </a:solidFill>
                <a:effectLst/>
                <a:latin typeface="Lucida Grande" panose="020B0600040502020204" pitchFamily="34" charset="0"/>
              </a:rPr>
              <a:t>, </a:t>
            </a:r>
            <a:r>
              <a:rPr lang="en-US" sz="800" b="0" i="0" u="none" strike="noStrike" dirty="0">
                <a:solidFill>
                  <a:srgbClr val="000000"/>
                </a:solidFill>
                <a:effectLst/>
                <a:latin typeface="Lucida Grande" panose="020B0600040502020204" pitchFamily="34" charset="0"/>
                <a:hlinkClick r:id="rId12"/>
              </a:rPr>
              <a:t>Gretchen Krueger</a:t>
            </a:r>
            <a:r>
              <a:rPr lang="en-US" sz="800" b="0" i="0" dirty="0">
                <a:solidFill>
                  <a:srgbClr val="000000"/>
                </a:solidFill>
                <a:effectLst/>
                <a:latin typeface="Lucida Grande" panose="020B0600040502020204" pitchFamily="34" charset="0"/>
              </a:rPr>
              <a:t>, </a:t>
            </a:r>
            <a:r>
              <a:rPr lang="en-US" sz="800" b="0" i="0" u="none" strike="noStrike" dirty="0">
                <a:solidFill>
                  <a:srgbClr val="000000"/>
                </a:solidFill>
                <a:effectLst/>
                <a:latin typeface="Lucida Grande" panose="020B0600040502020204" pitchFamily="34" charset="0"/>
                <a:hlinkClick r:id="rId13"/>
              </a:rPr>
              <a:t>Ilya Sutskever</a:t>
            </a:r>
            <a:r>
              <a:rPr lang="en-US" altLang="zh-CN" sz="800" b="0" i="0" u="none" strike="noStrike" dirty="0">
                <a:solidFill>
                  <a:srgbClr val="000000"/>
                </a:solidFill>
                <a:effectLst/>
                <a:latin typeface="Lucida Grande" panose="020B0600040502020204" pitchFamily="34" charset="0"/>
              </a:rPr>
              <a:t>.</a:t>
            </a:r>
            <a:r>
              <a:rPr lang="zh-CN" altLang="en-US" sz="800" b="0" i="0" u="none" strike="noStrike" dirty="0">
                <a:solidFill>
                  <a:srgbClr val="000000"/>
                </a:solidFill>
                <a:effectLst/>
                <a:latin typeface="Lucida Grande" panose="020B0600040502020204" pitchFamily="34" charset="0"/>
              </a:rPr>
              <a:t> </a:t>
            </a:r>
            <a:r>
              <a:rPr lang="en-US" sz="800" b="1" i="0" dirty="0">
                <a:solidFill>
                  <a:srgbClr val="000000"/>
                </a:solidFill>
                <a:effectLst/>
                <a:latin typeface="Lucida Grande" panose="020B0600040502020204" pitchFamily="34" charset="0"/>
              </a:rPr>
              <a:t>Learning Transferable Visual Models From Natural Language Supervision</a:t>
            </a:r>
            <a:r>
              <a:rPr lang="en-US" altLang="zh-CN" sz="800" dirty="0">
                <a:solidFill>
                  <a:srgbClr val="000000"/>
                </a:solidFill>
                <a:latin typeface="Lucida Grande" panose="020B0600040502020204" pitchFamily="34" charset="0"/>
              </a:rPr>
              <a:t>. arXiv:2103.0002</a:t>
            </a:r>
            <a:r>
              <a:rPr lang="en-US" altLang="zh-CN" sz="800" b="1" dirty="0">
                <a:solidFill>
                  <a:srgbClr val="000000"/>
                </a:solidFill>
                <a:latin typeface="Lucida Grande" panose="020B0600040502020204" pitchFamily="34" charset="0"/>
              </a:rPr>
              <a:t>0</a:t>
            </a:r>
            <a:r>
              <a:rPr lang="en-US" sz="800" b="0" i="0" dirty="0">
                <a:solidFill>
                  <a:srgbClr val="FFFFFF"/>
                </a:solidFill>
                <a:effectLst/>
                <a:latin typeface="Lucida Grande" panose="020B0600040502020204" pitchFamily="34" charset="0"/>
              </a:rPr>
              <a:t>:2103.00020</a:t>
            </a:r>
            <a:endParaRPr lang="en-US" sz="800" b="0" i="0" dirty="0">
              <a:solidFill>
                <a:srgbClr val="000000"/>
              </a:solidFill>
              <a:effectLst/>
              <a:latin typeface="Lucida Grande" panose="020B0600040502020204" pitchFamily="34" charset="0"/>
            </a:endParaRPr>
          </a:p>
          <a:p>
            <a:endParaRPr lang="en-CN" sz="800" dirty="0"/>
          </a:p>
        </p:txBody>
      </p:sp>
    </p:spTree>
    <p:extLst>
      <p:ext uri="{BB962C8B-B14F-4D97-AF65-F5344CB8AC3E}">
        <p14:creationId xmlns:p14="http://schemas.microsoft.com/office/powerpoint/2010/main" val="2489500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DDEE8-AF3D-A608-ECCC-23FC2E4B920C}"/>
              </a:ext>
            </a:extLst>
          </p:cNvPr>
          <p:cNvSpPr>
            <a:spLocks noGrp="1"/>
          </p:cNvSpPr>
          <p:nvPr>
            <p:ph type="title"/>
          </p:nvPr>
        </p:nvSpPr>
        <p:spPr/>
        <p:txBody>
          <a:bodyPr/>
          <a:lstStyle/>
          <a:p>
            <a:endParaRPr lang="en-CN"/>
          </a:p>
        </p:txBody>
      </p:sp>
      <p:sp>
        <p:nvSpPr>
          <p:cNvPr id="3" name="Content Placeholder 2">
            <a:extLst>
              <a:ext uri="{FF2B5EF4-FFF2-40B4-BE49-F238E27FC236}">
                <a16:creationId xmlns:a16="http://schemas.microsoft.com/office/drawing/2014/main" id="{12560B49-FBA2-AE50-CE5D-B817765214F8}"/>
              </a:ext>
            </a:extLst>
          </p:cNvPr>
          <p:cNvSpPr>
            <a:spLocks noGrp="1"/>
          </p:cNvSpPr>
          <p:nvPr>
            <p:ph idx="1"/>
          </p:nvPr>
        </p:nvSpPr>
        <p:spPr/>
        <p:txBody>
          <a:bodyPr/>
          <a:lstStyle/>
          <a:p>
            <a:endParaRPr lang="en-CN"/>
          </a:p>
        </p:txBody>
      </p:sp>
      <p:pic>
        <p:nvPicPr>
          <p:cNvPr id="4" name="Picture 3">
            <a:extLst>
              <a:ext uri="{FF2B5EF4-FFF2-40B4-BE49-F238E27FC236}">
                <a16:creationId xmlns:a16="http://schemas.microsoft.com/office/drawing/2014/main" id="{6B1DA940-75E1-FEE2-33F3-44C1FCC43101}"/>
              </a:ext>
            </a:extLst>
          </p:cNvPr>
          <p:cNvPicPr>
            <a:picLocks noChangeAspect="1"/>
          </p:cNvPicPr>
          <p:nvPr/>
        </p:nvPicPr>
        <p:blipFill>
          <a:blip r:embed="rId2"/>
          <a:stretch>
            <a:fillRect/>
          </a:stretch>
        </p:blipFill>
        <p:spPr>
          <a:xfrm>
            <a:off x="1743634" y="53788"/>
            <a:ext cx="8607613" cy="6644040"/>
          </a:xfrm>
          <a:prstGeom prst="rect">
            <a:avLst/>
          </a:prstGeom>
        </p:spPr>
      </p:pic>
    </p:spTree>
    <p:extLst>
      <p:ext uri="{BB962C8B-B14F-4D97-AF65-F5344CB8AC3E}">
        <p14:creationId xmlns:p14="http://schemas.microsoft.com/office/powerpoint/2010/main" val="2780836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87681-D8EC-4450-26F0-96FD392EA6CA}"/>
              </a:ext>
            </a:extLst>
          </p:cNvPr>
          <p:cNvSpPr>
            <a:spLocks noGrp="1"/>
          </p:cNvSpPr>
          <p:nvPr>
            <p:ph type="title"/>
          </p:nvPr>
        </p:nvSpPr>
        <p:spPr/>
        <p:txBody>
          <a:bodyPr/>
          <a:lstStyle/>
          <a:p>
            <a:r>
              <a:rPr lang="en-US" altLang="zh-CN" dirty="0"/>
              <a:t>Application:</a:t>
            </a:r>
            <a:r>
              <a:rPr lang="zh-CN" altLang="en-US" dirty="0"/>
              <a:t> </a:t>
            </a:r>
            <a:r>
              <a:rPr lang="en-US" altLang="zh-CN" dirty="0"/>
              <a:t>Science</a:t>
            </a:r>
            <a:r>
              <a:rPr lang="zh-CN" altLang="en-US" dirty="0"/>
              <a:t> </a:t>
            </a:r>
            <a:r>
              <a:rPr lang="en-US" altLang="zh-CN" dirty="0"/>
              <a:t>Question</a:t>
            </a:r>
            <a:r>
              <a:rPr lang="zh-CN" altLang="en-US" dirty="0"/>
              <a:t> </a:t>
            </a:r>
            <a:r>
              <a:rPr lang="en-US" altLang="zh-CN" dirty="0"/>
              <a:t>Answering</a:t>
            </a:r>
            <a:endParaRPr lang="en-CN" dirty="0"/>
          </a:p>
        </p:txBody>
      </p:sp>
      <p:sp>
        <p:nvSpPr>
          <p:cNvPr id="3" name="Content Placeholder 2">
            <a:extLst>
              <a:ext uri="{FF2B5EF4-FFF2-40B4-BE49-F238E27FC236}">
                <a16:creationId xmlns:a16="http://schemas.microsoft.com/office/drawing/2014/main" id="{51A13728-9CF6-F195-F054-D54ABC51667F}"/>
              </a:ext>
            </a:extLst>
          </p:cNvPr>
          <p:cNvSpPr>
            <a:spLocks noGrp="1"/>
          </p:cNvSpPr>
          <p:nvPr>
            <p:ph idx="1"/>
          </p:nvPr>
        </p:nvSpPr>
        <p:spPr>
          <a:xfrm>
            <a:off x="838200" y="1401296"/>
            <a:ext cx="10515600" cy="4351338"/>
          </a:xfrm>
        </p:spPr>
        <p:txBody>
          <a:bodyPr/>
          <a:lstStyle/>
          <a:p>
            <a:r>
              <a:rPr lang="en-US" dirty="0" err="1"/>
              <a:t>ScienceQA</a:t>
            </a:r>
            <a:r>
              <a:rPr lang="en-US" dirty="0"/>
              <a:t> </a:t>
            </a:r>
            <a:r>
              <a:rPr lang="en-US" altLang="zh-CN" dirty="0"/>
              <a:t>dataset</a:t>
            </a:r>
            <a:r>
              <a:rPr lang="en-US" dirty="0"/>
              <a:t> contains 21k multimodal multiple choice questions with rich domain diversity across 3 subjects, 26 topics, 127 categories, and 379 skills. </a:t>
            </a:r>
          </a:p>
          <a:p>
            <a:endParaRPr lang="en-CN" dirty="0"/>
          </a:p>
        </p:txBody>
      </p:sp>
      <p:pic>
        <p:nvPicPr>
          <p:cNvPr id="5122" name="Picture 2">
            <a:extLst>
              <a:ext uri="{FF2B5EF4-FFF2-40B4-BE49-F238E27FC236}">
                <a16:creationId xmlns:a16="http://schemas.microsoft.com/office/drawing/2014/main" id="{38BF7B67-AEAF-9956-C18D-4A77E1AA99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2542" y="2672255"/>
            <a:ext cx="7058212" cy="30024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B315537-7309-28B5-E502-6B1A28DC386C}"/>
              </a:ext>
            </a:extLst>
          </p:cNvPr>
          <p:cNvSpPr txBox="1"/>
          <p:nvPr/>
        </p:nvSpPr>
        <p:spPr>
          <a:xfrm>
            <a:off x="4075953" y="5929263"/>
            <a:ext cx="6096000" cy="369332"/>
          </a:xfrm>
          <a:prstGeom prst="rect">
            <a:avLst/>
          </a:prstGeom>
          <a:noFill/>
        </p:spPr>
        <p:txBody>
          <a:bodyPr wrap="square">
            <a:spAutoFit/>
          </a:bodyPr>
          <a:lstStyle/>
          <a:p>
            <a:r>
              <a:rPr lang="en-CN" dirty="0"/>
              <a:t>https://scienceqa.github.io/</a:t>
            </a:r>
          </a:p>
        </p:txBody>
      </p:sp>
    </p:spTree>
    <p:extLst>
      <p:ext uri="{BB962C8B-B14F-4D97-AF65-F5344CB8AC3E}">
        <p14:creationId xmlns:p14="http://schemas.microsoft.com/office/powerpoint/2010/main" val="1773484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cienceQA Dataset | Papers With Code">
            <a:extLst>
              <a:ext uri="{FF2B5EF4-FFF2-40B4-BE49-F238E27FC236}">
                <a16:creationId xmlns:a16="http://schemas.microsoft.com/office/drawing/2014/main" id="{14C02B4F-6E06-2C4B-49BD-A59D39F131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40" b="10669"/>
          <a:stretch/>
        </p:blipFill>
        <p:spPr bwMode="auto">
          <a:xfrm>
            <a:off x="497541" y="667869"/>
            <a:ext cx="11338183" cy="4637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064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C738F-444F-4DFA-55A6-A6ACD215223E}"/>
              </a:ext>
            </a:extLst>
          </p:cNvPr>
          <p:cNvSpPr>
            <a:spLocks noGrp="1"/>
          </p:cNvSpPr>
          <p:nvPr>
            <p:ph type="title"/>
          </p:nvPr>
        </p:nvSpPr>
        <p:spPr/>
        <p:txBody>
          <a:bodyPr/>
          <a:lstStyle/>
          <a:p>
            <a:r>
              <a:rPr lang="en-CN" dirty="0"/>
              <a:t>Inter</a:t>
            </a:r>
            <a:r>
              <a:rPr lang="en-US" altLang="zh-CN" dirty="0"/>
              <a:t>acting</a:t>
            </a:r>
            <a:r>
              <a:rPr lang="zh-CN" altLang="en-US" dirty="0"/>
              <a:t> </a:t>
            </a:r>
            <a:r>
              <a:rPr lang="en-US" altLang="zh-CN" dirty="0"/>
              <a:t>with</a:t>
            </a:r>
            <a:r>
              <a:rPr lang="zh-CN" altLang="en-US" dirty="0"/>
              <a:t> </a:t>
            </a:r>
            <a:r>
              <a:rPr lang="en-US" altLang="zh-CN" dirty="0"/>
              <a:t>CLIP	</a:t>
            </a:r>
            <a:endParaRPr lang="en-CN" dirty="0"/>
          </a:p>
        </p:txBody>
      </p:sp>
      <p:sp>
        <p:nvSpPr>
          <p:cNvPr id="3" name="Content Placeholder 2">
            <a:extLst>
              <a:ext uri="{FF2B5EF4-FFF2-40B4-BE49-F238E27FC236}">
                <a16:creationId xmlns:a16="http://schemas.microsoft.com/office/drawing/2014/main" id="{F7CD2732-0C82-05B1-57AC-17248B310B72}"/>
              </a:ext>
            </a:extLst>
          </p:cNvPr>
          <p:cNvSpPr>
            <a:spLocks noGrp="1"/>
          </p:cNvSpPr>
          <p:nvPr>
            <p:ph idx="1"/>
          </p:nvPr>
        </p:nvSpPr>
        <p:spPr/>
        <p:txBody>
          <a:bodyPr/>
          <a:lstStyle/>
          <a:p>
            <a:r>
              <a:rPr lang="en-US" dirty="0">
                <a:hlinkClick r:id="rId2"/>
              </a:rPr>
              <a:t>https://colab.research.google.com/drive/1NRdzNsk58h9APO-Wo7ot8UCRX9kWxMHg?usp=sharing</a:t>
            </a:r>
            <a:endParaRPr lang="en-US" dirty="0"/>
          </a:p>
          <a:p>
            <a:endParaRPr lang="en-US" dirty="0"/>
          </a:p>
          <a:p>
            <a:r>
              <a:rPr lang="en-US" dirty="0">
                <a:hlinkClick r:id="rId3"/>
              </a:rPr>
              <a:t>https://medium.com/@elvenkim1/clip-by-openai-by-first-running-the-colab-7bbd8fc8ea07</a:t>
            </a:r>
            <a:endParaRPr lang="en-US" dirty="0"/>
          </a:p>
          <a:p>
            <a:endParaRPr lang="en-CN" dirty="0"/>
          </a:p>
        </p:txBody>
      </p:sp>
    </p:spTree>
    <p:extLst>
      <p:ext uri="{BB962C8B-B14F-4D97-AF65-F5344CB8AC3E}">
        <p14:creationId xmlns:p14="http://schemas.microsoft.com/office/powerpoint/2010/main" val="2174481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29AF0-6FAB-D456-BA58-2BDC75E64470}"/>
              </a:ext>
            </a:extLst>
          </p:cNvPr>
          <p:cNvSpPr>
            <a:spLocks noGrp="1"/>
          </p:cNvSpPr>
          <p:nvPr>
            <p:ph type="title"/>
          </p:nvPr>
        </p:nvSpPr>
        <p:spPr/>
        <p:txBody>
          <a:bodyPr/>
          <a:lstStyle/>
          <a:p>
            <a:r>
              <a:rPr lang="en-CN" dirty="0"/>
              <a:t>Thanks!</a:t>
            </a:r>
          </a:p>
        </p:txBody>
      </p:sp>
      <p:sp>
        <p:nvSpPr>
          <p:cNvPr id="3" name="Content Placeholder 2">
            <a:extLst>
              <a:ext uri="{FF2B5EF4-FFF2-40B4-BE49-F238E27FC236}">
                <a16:creationId xmlns:a16="http://schemas.microsoft.com/office/drawing/2014/main" id="{0ECD049E-7303-5071-C99D-B3DD9F274259}"/>
              </a:ext>
            </a:extLst>
          </p:cNvPr>
          <p:cNvSpPr>
            <a:spLocks noGrp="1"/>
          </p:cNvSpPr>
          <p:nvPr>
            <p:ph idx="1"/>
          </p:nvPr>
        </p:nvSpPr>
        <p:spPr/>
        <p:txBody>
          <a:bodyPr/>
          <a:lstStyle/>
          <a:p>
            <a:endParaRPr lang="en-CN"/>
          </a:p>
        </p:txBody>
      </p:sp>
    </p:spTree>
    <p:extLst>
      <p:ext uri="{BB962C8B-B14F-4D97-AF65-F5344CB8AC3E}">
        <p14:creationId xmlns:p14="http://schemas.microsoft.com/office/powerpoint/2010/main" val="2003543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B7893-D1FA-BA5D-9323-976C86C4C578}"/>
              </a:ext>
            </a:extLst>
          </p:cNvPr>
          <p:cNvSpPr>
            <a:spLocks noGrp="1"/>
          </p:cNvSpPr>
          <p:nvPr>
            <p:ph type="title"/>
          </p:nvPr>
        </p:nvSpPr>
        <p:spPr/>
        <p:txBody>
          <a:bodyPr/>
          <a:lstStyle/>
          <a:p>
            <a:r>
              <a:rPr lang="en-US" altLang="zh-CN" dirty="0"/>
              <a:t>CLIP</a:t>
            </a:r>
            <a:r>
              <a:rPr lang="zh-CN" altLang="en-US" dirty="0"/>
              <a:t> </a:t>
            </a:r>
            <a:r>
              <a:rPr lang="en-US" altLang="zh-CN" dirty="0"/>
              <a:t>(Radford</a:t>
            </a:r>
            <a:r>
              <a:rPr lang="zh-CN" altLang="en-US" dirty="0"/>
              <a:t> </a:t>
            </a:r>
            <a:r>
              <a:rPr lang="en-US" altLang="zh-CN" dirty="0"/>
              <a:t>et</a:t>
            </a:r>
            <a:r>
              <a:rPr lang="zh-CN" altLang="en-US" dirty="0"/>
              <a:t> </a:t>
            </a:r>
            <a:r>
              <a:rPr lang="en-US" altLang="zh-CN" dirty="0"/>
              <a:t>al.</a:t>
            </a:r>
            <a:r>
              <a:rPr lang="zh-CN" altLang="en-US" dirty="0"/>
              <a:t> </a:t>
            </a:r>
            <a:r>
              <a:rPr lang="en-US" altLang="zh-CN" dirty="0"/>
              <a:t>2021)</a:t>
            </a:r>
            <a:endParaRPr lang="en-CN" dirty="0"/>
          </a:p>
        </p:txBody>
      </p:sp>
      <p:sp>
        <p:nvSpPr>
          <p:cNvPr id="3" name="Content Placeholder 2">
            <a:extLst>
              <a:ext uri="{FF2B5EF4-FFF2-40B4-BE49-F238E27FC236}">
                <a16:creationId xmlns:a16="http://schemas.microsoft.com/office/drawing/2014/main" id="{E61BA3FE-8BA4-7632-42C0-5554FB1B851E}"/>
              </a:ext>
            </a:extLst>
          </p:cNvPr>
          <p:cNvSpPr>
            <a:spLocks noGrp="1"/>
          </p:cNvSpPr>
          <p:nvPr>
            <p:ph idx="1"/>
          </p:nvPr>
        </p:nvSpPr>
        <p:spPr>
          <a:xfrm>
            <a:off x="838200" y="1538754"/>
            <a:ext cx="5998882" cy="4351338"/>
          </a:xfrm>
        </p:spPr>
        <p:txBody>
          <a:bodyPr/>
          <a:lstStyle/>
          <a:p>
            <a:r>
              <a:rPr lang="en-US" altLang="zh-CN" dirty="0"/>
              <a:t>Contrastive</a:t>
            </a:r>
            <a:r>
              <a:rPr lang="zh-CN" altLang="en-US" dirty="0"/>
              <a:t> </a:t>
            </a:r>
            <a:r>
              <a:rPr lang="en-US" altLang="zh-CN" dirty="0"/>
              <a:t>Pre-training</a:t>
            </a:r>
          </a:p>
          <a:p>
            <a:pPr lvl="1"/>
            <a:r>
              <a:rPr lang="en-US" altLang="zh-CN" dirty="0"/>
              <a:t>A</a:t>
            </a:r>
            <a:r>
              <a:rPr lang="zh-CN" altLang="en-US" dirty="0"/>
              <a:t> </a:t>
            </a:r>
            <a:r>
              <a:rPr lang="en-US" altLang="zh-CN" dirty="0"/>
              <a:t>text</a:t>
            </a:r>
            <a:r>
              <a:rPr lang="zh-CN" altLang="en-US" dirty="0"/>
              <a:t> </a:t>
            </a:r>
            <a:r>
              <a:rPr lang="en-US" altLang="zh-CN" dirty="0"/>
              <a:t>encoder</a:t>
            </a:r>
            <a:r>
              <a:rPr lang="zh-CN" altLang="en-US" dirty="0"/>
              <a:t> </a:t>
            </a:r>
            <a:r>
              <a:rPr lang="en-US" altLang="zh-CN" dirty="0"/>
              <a:t>based</a:t>
            </a:r>
            <a:r>
              <a:rPr lang="zh-CN" altLang="en-US" dirty="0"/>
              <a:t> </a:t>
            </a:r>
            <a:r>
              <a:rPr lang="en-US" altLang="zh-CN" dirty="0"/>
              <a:t>on</a:t>
            </a:r>
            <a:r>
              <a:rPr lang="zh-CN" altLang="en-US" dirty="0"/>
              <a:t> </a:t>
            </a:r>
            <a:r>
              <a:rPr lang="en-US" altLang="zh-CN" dirty="0"/>
              <a:t>a</a:t>
            </a:r>
            <a:r>
              <a:rPr lang="zh-CN" altLang="en-US" dirty="0"/>
              <a:t> </a:t>
            </a:r>
            <a:r>
              <a:rPr lang="en-US" altLang="zh-CN" dirty="0"/>
              <a:t>Transformer</a:t>
            </a:r>
            <a:r>
              <a:rPr lang="zh-CN" altLang="en-US" dirty="0"/>
              <a:t> </a:t>
            </a:r>
            <a:r>
              <a:rPr lang="en-US" altLang="zh-CN" dirty="0"/>
              <a:t>language</a:t>
            </a:r>
            <a:r>
              <a:rPr lang="zh-CN" altLang="en-US" dirty="0"/>
              <a:t> </a:t>
            </a:r>
            <a:r>
              <a:rPr lang="en-US" altLang="zh-CN" dirty="0"/>
              <a:t>mod</a:t>
            </a:r>
          </a:p>
          <a:p>
            <a:pPr lvl="1"/>
            <a:r>
              <a:rPr lang="en-US" altLang="zh-CN" dirty="0"/>
              <a:t>An</a:t>
            </a:r>
            <a:r>
              <a:rPr lang="zh-CN" altLang="en-US" dirty="0"/>
              <a:t> </a:t>
            </a:r>
            <a:r>
              <a:rPr lang="en-US" altLang="zh-CN" dirty="0"/>
              <a:t>image</a:t>
            </a:r>
            <a:r>
              <a:rPr lang="zh-CN" altLang="en-US" dirty="0"/>
              <a:t> </a:t>
            </a:r>
            <a:r>
              <a:rPr lang="en-US" altLang="zh-CN" dirty="0"/>
              <a:t>encoder</a:t>
            </a:r>
          </a:p>
          <a:p>
            <a:r>
              <a:rPr lang="en-US" altLang="zh-CN" dirty="0"/>
              <a:t>Jointly</a:t>
            </a:r>
            <a:r>
              <a:rPr lang="zh-CN" altLang="en-US" dirty="0"/>
              <a:t> </a:t>
            </a:r>
            <a:r>
              <a:rPr lang="en-US" altLang="zh-CN" dirty="0"/>
              <a:t>train</a:t>
            </a:r>
            <a:r>
              <a:rPr lang="zh-CN" altLang="en-US" dirty="0"/>
              <a:t> </a:t>
            </a:r>
            <a:r>
              <a:rPr lang="en-US" altLang="zh-CN" dirty="0"/>
              <a:t>an</a:t>
            </a:r>
            <a:r>
              <a:rPr lang="zh-CN" altLang="en-US" dirty="0"/>
              <a:t> </a:t>
            </a:r>
            <a:r>
              <a:rPr lang="en-US" altLang="zh-CN" dirty="0"/>
              <a:t>image</a:t>
            </a:r>
            <a:r>
              <a:rPr lang="zh-CN" altLang="en-US" dirty="0"/>
              <a:t> </a:t>
            </a:r>
            <a:r>
              <a:rPr lang="en-US" altLang="zh-CN" dirty="0"/>
              <a:t>encoder</a:t>
            </a:r>
            <a:r>
              <a:rPr lang="zh-CN" altLang="en-US" dirty="0"/>
              <a:t> </a:t>
            </a:r>
            <a:r>
              <a:rPr lang="en-US" altLang="zh-CN" dirty="0"/>
              <a:t>and</a:t>
            </a:r>
            <a:r>
              <a:rPr lang="zh-CN" altLang="en-US" dirty="0"/>
              <a:t> </a:t>
            </a:r>
            <a:r>
              <a:rPr lang="en-US" altLang="zh-CN" dirty="0"/>
              <a:t>a</a:t>
            </a:r>
            <a:r>
              <a:rPr lang="zh-CN" altLang="en-US" dirty="0"/>
              <a:t> </a:t>
            </a:r>
            <a:r>
              <a:rPr lang="en-US" altLang="zh-CN" dirty="0"/>
              <a:t>text</a:t>
            </a:r>
            <a:r>
              <a:rPr lang="zh-CN" altLang="en-US" dirty="0"/>
              <a:t> </a:t>
            </a:r>
            <a:r>
              <a:rPr lang="en-US" altLang="zh-CN" dirty="0"/>
              <a:t>encoder</a:t>
            </a:r>
            <a:r>
              <a:rPr lang="zh-CN" altLang="en-US" dirty="0"/>
              <a:t> </a:t>
            </a:r>
            <a:r>
              <a:rPr lang="en-US" altLang="zh-CN" dirty="0"/>
              <a:t>to</a:t>
            </a:r>
            <a:r>
              <a:rPr lang="zh-CN" altLang="en-US" dirty="0"/>
              <a:t> </a:t>
            </a:r>
            <a:r>
              <a:rPr lang="en-US" altLang="zh-CN" dirty="0"/>
              <a:t>predict</a:t>
            </a:r>
            <a:r>
              <a:rPr lang="zh-CN" altLang="en-US" dirty="0"/>
              <a:t> </a:t>
            </a:r>
            <a:r>
              <a:rPr lang="en-US" altLang="zh-CN" dirty="0"/>
              <a:t>the</a:t>
            </a:r>
            <a:r>
              <a:rPr lang="zh-CN" altLang="en-US" dirty="0"/>
              <a:t> </a:t>
            </a:r>
            <a:r>
              <a:rPr lang="en-US" altLang="zh-CN" dirty="0"/>
              <a:t>correct</a:t>
            </a:r>
            <a:r>
              <a:rPr lang="zh-CN" altLang="en-US" dirty="0"/>
              <a:t> </a:t>
            </a:r>
            <a:r>
              <a:rPr lang="en-US" altLang="zh-CN" dirty="0"/>
              <a:t>pairings</a:t>
            </a:r>
            <a:r>
              <a:rPr lang="zh-CN" altLang="en-US" dirty="0"/>
              <a:t> </a:t>
            </a:r>
            <a:r>
              <a:rPr lang="en-US" altLang="zh-CN" dirty="0"/>
              <a:t>of</a:t>
            </a:r>
            <a:r>
              <a:rPr lang="zh-CN" altLang="en-US" dirty="0"/>
              <a:t> </a:t>
            </a:r>
            <a:r>
              <a:rPr lang="en-US" altLang="zh-CN" dirty="0"/>
              <a:t>a</a:t>
            </a:r>
            <a:r>
              <a:rPr lang="zh-CN" altLang="en-US" dirty="0"/>
              <a:t> </a:t>
            </a:r>
            <a:r>
              <a:rPr lang="en-US" altLang="zh-CN" dirty="0"/>
              <a:t>batch</a:t>
            </a:r>
            <a:r>
              <a:rPr lang="zh-CN" altLang="en-US" dirty="0"/>
              <a:t> </a:t>
            </a:r>
            <a:r>
              <a:rPr lang="en-US" altLang="zh-CN" dirty="0"/>
              <a:t>of</a:t>
            </a:r>
            <a:r>
              <a:rPr lang="zh-CN" altLang="en-US" dirty="0"/>
              <a:t> </a:t>
            </a:r>
            <a:r>
              <a:rPr lang="en-US" altLang="zh-CN" dirty="0"/>
              <a:t>(image,</a:t>
            </a:r>
            <a:r>
              <a:rPr lang="zh-CN" altLang="en-US" dirty="0"/>
              <a:t> </a:t>
            </a:r>
            <a:r>
              <a:rPr lang="en-US" altLang="zh-CN" dirty="0"/>
              <a:t>text)</a:t>
            </a:r>
            <a:r>
              <a:rPr lang="zh-CN" altLang="en-US" dirty="0"/>
              <a:t> </a:t>
            </a:r>
            <a:r>
              <a:rPr lang="en-US" altLang="zh-CN" dirty="0"/>
              <a:t>training</a:t>
            </a:r>
            <a:r>
              <a:rPr lang="zh-CN" altLang="en-US" dirty="0"/>
              <a:t> </a:t>
            </a:r>
            <a:r>
              <a:rPr lang="en-US" altLang="zh-CN" dirty="0"/>
              <a:t>examples</a:t>
            </a:r>
            <a:r>
              <a:rPr lang="zh-CN" altLang="en-US" dirty="0"/>
              <a:t>  </a:t>
            </a:r>
            <a:endParaRPr lang="en-CN" dirty="0"/>
          </a:p>
        </p:txBody>
      </p:sp>
      <p:pic>
        <p:nvPicPr>
          <p:cNvPr id="4" name="Picture 3">
            <a:extLst>
              <a:ext uri="{FF2B5EF4-FFF2-40B4-BE49-F238E27FC236}">
                <a16:creationId xmlns:a16="http://schemas.microsoft.com/office/drawing/2014/main" id="{57C53230-BED1-F69C-245F-63438CFD70ED}"/>
              </a:ext>
            </a:extLst>
          </p:cNvPr>
          <p:cNvPicPr>
            <a:picLocks noChangeAspect="1"/>
          </p:cNvPicPr>
          <p:nvPr/>
        </p:nvPicPr>
        <p:blipFill>
          <a:blip r:embed="rId2"/>
          <a:srcRect t="10519" r="2405"/>
          <a:stretch/>
        </p:blipFill>
        <p:spPr>
          <a:xfrm>
            <a:off x="6653309" y="1365435"/>
            <a:ext cx="5000810" cy="3498209"/>
          </a:xfrm>
          <a:prstGeom prst="rect">
            <a:avLst/>
          </a:prstGeom>
        </p:spPr>
      </p:pic>
    </p:spTree>
    <p:extLst>
      <p:ext uri="{BB962C8B-B14F-4D97-AF65-F5344CB8AC3E}">
        <p14:creationId xmlns:p14="http://schemas.microsoft.com/office/powerpoint/2010/main" val="1225829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E16EE-AA84-1107-A68E-D8EF12FC9B03}"/>
              </a:ext>
            </a:extLst>
          </p:cNvPr>
          <p:cNvSpPr>
            <a:spLocks noGrp="1"/>
          </p:cNvSpPr>
          <p:nvPr>
            <p:ph type="title"/>
          </p:nvPr>
        </p:nvSpPr>
        <p:spPr/>
        <p:txBody>
          <a:bodyPr/>
          <a:lstStyle/>
          <a:p>
            <a:r>
              <a:rPr lang="en-US" altLang="zh-CN" dirty="0"/>
              <a:t>Zero-shot</a:t>
            </a:r>
            <a:r>
              <a:rPr lang="zh-CN" altLang="en-US" dirty="0"/>
              <a:t> </a:t>
            </a:r>
            <a:r>
              <a:rPr lang="en-US" altLang="zh-CN" dirty="0"/>
              <a:t>Image</a:t>
            </a:r>
            <a:r>
              <a:rPr lang="zh-CN" altLang="en-US" dirty="0"/>
              <a:t> </a:t>
            </a:r>
            <a:r>
              <a:rPr lang="en-US" altLang="zh-CN" dirty="0"/>
              <a:t>Classification</a:t>
            </a:r>
            <a:endParaRPr lang="en-CN" dirty="0"/>
          </a:p>
        </p:txBody>
      </p:sp>
      <p:sp>
        <p:nvSpPr>
          <p:cNvPr id="3" name="Content Placeholder 2">
            <a:extLst>
              <a:ext uri="{FF2B5EF4-FFF2-40B4-BE49-F238E27FC236}">
                <a16:creationId xmlns:a16="http://schemas.microsoft.com/office/drawing/2014/main" id="{379FD395-3CB6-8364-D806-239849EADC59}"/>
              </a:ext>
            </a:extLst>
          </p:cNvPr>
          <p:cNvSpPr>
            <a:spLocks noGrp="1"/>
          </p:cNvSpPr>
          <p:nvPr>
            <p:ph idx="1"/>
          </p:nvPr>
        </p:nvSpPr>
        <p:spPr>
          <a:xfrm>
            <a:off x="838200" y="1825625"/>
            <a:ext cx="6626412" cy="4351338"/>
          </a:xfrm>
        </p:spPr>
        <p:txBody>
          <a:bodyPr/>
          <a:lstStyle/>
          <a:p>
            <a:r>
              <a:rPr lang="en-US" altLang="zh-CN" dirty="0"/>
              <a:t>U</a:t>
            </a:r>
            <a:r>
              <a:rPr lang="en-US" dirty="0"/>
              <a:t>se the names of all the classes in the dataset as the set of potential text pairings </a:t>
            </a:r>
          </a:p>
          <a:p>
            <a:r>
              <a:rPr lang="en-US" altLang="zh-CN" dirty="0"/>
              <a:t>P</a:t>
            </a:r>
            <a:r>
              <a:rPr lang="en-US" dirty="0"/>
              <a:t>redict the most probable (image, text) pair according to CLIP </a:t>
            </a:r>
          </a:p>
          <a:p>
            <a:pPr lvl="1"/>
            <a:r>
              <a:rPr lang="en-US" altLang="zh-CN" dirty="0"/>
              <a:t>Compute</a:t>
            </a:r>
            <a:r>
              <a:rPr lang="zh-CN" altLang="en-US" dirty="0"/>
              <a:t> </a:t>
            </a:r>
            <a:r>
              <a:rPr lang="en-US" altLang="zh-CN" dirty="0"/>
              <a:t>the</a:t>
            </a:r>
            <a:r>
              <a:rPr lang="zh-CN" altLang="en-US" dirty="0"/>
              <a:t> </a:t>
            </a:r>
            <a:r>
              <a:rPr lang="en-US" altLang="zh-CN" dirty="0"/>
              <a:t>class</a:t>
            </a:r>
            <a:r>
              <a:rPr lang="zh-CN" altLang="en-US" dirty="0"/>
              <a:t> </a:t>
            </a:r>
            <a:r>
              <a:rPr lang="en-US" altLang="zh-CN" dirty="0"/>
              <a:t>embedding</a:t>
            </a:r>
            <a:r>
              <a:rPr lang="zh-CN" altLang="en-US" dirty="0"/>
              <a:t> </a:t>
            </a:r>
            <a:r>
              <a:rPr lang="en-US" altLang="zh-CN" dirty="0"/>
              <a:t>with</a:t>
            </a:r>
            <a:r>
              <a:rPr lang="zh-CN" altLang="en-US" dirty="0"/>
              <a:t> </a:t>
            </a:r>
            <a:r>
              <a:rPr lang="en-US" altLang="zh-CN" dirty="0"/>
              <a:t>the</a:t>
            </a:r>
            <a:r>
              <a:rPr lang="zh-CN" altLang="en-US" dirty="0"/>
              <a:t> </a:t>
            </a:r>
            <a:r>
              <a:rPr lang="en-US" altLang="zh-CN" dirty="0"/>
              <a:t>text</a:t>
            </a:r>
            <a:r>
              <a:rPr lang="zh-CN" altLang="en-US" dirty="0"/>
              <a:t> </a:t>
            </a:r>
            <a:r>
              <a:rPr lang="en-US" altLang="zh-CN" dirty="0"/>
              <a:t>encoder</a:t>
            </a:r>
          </a:p>
          <a:p>
            <a:pPr lvl="1"/>
            <a:r>
              <a:rPr lang="en-US" altLang="zh-CN" dirty="0"/>
              <a:t>Compute</a:t>
            </a:r>
            <a:r>
              <a:rPr lang="zh-CN" altLang="en-US" dirty="0"/>
              <a:t> </a:t>
            </a:r>
            <a:r>
              <a:rPr lang="en-US" altLang="zh-CN" dirty="0"/>
              <a:t>the</a:t>
            </a:r>
            <a:r>
              <a:rPr lang="zh-CN" altLang="en-US" dirty="0"/>
              <a:t> </a:t>
            </a:r>
            <a:r>
              <a:rPr lang="en-US" altLang="zh-CN" dirty="0"/>
              <a:t>image</a:t>
            </a:r>
            <a:r>
              <a:rPr lang="zh-CN" altLang="en-US" dirty="0"/>
              <a:t> </a:t>
            </a:r>
            <a:r>
              <a:rPr lang="en-US" altLang="zh-CN" dirty="0"/>
              <a:t>embedding</a:t>
            </a:r>
            <a:r>
              <a:rPr lang="zh-CN" altLang="en-US" dirty="0"/>
              <a:t> </a:t>
            </a:r>
            <a:r>
              <a:rPr lang="en-US" altLang="zh-CN" dirty="0"/>
              <a:t>with</a:t>
            </a:r>
            <a:r>
              <a:rPr lang="zh-CN" altLang="en-US" dirty="0"/>
              <a:t> </a:t>
            </a:r>
            <a:r>
              <a:rPr lang="en-US" altLang="zh-CN" dirty="0"/>
              <a:t>the</a:t>
            </a:r>
            <a:r>
              <a:rPr lang="zh-CN" altLang="en-US" dirty="0"/>
              <a:t> </a:t>
            </a:r>
            <a:r>
              <a:rPr lang="en-US" altLang="zh-CN" dirty="0"/>
              <a:t>image</a:t>
            </a:r>
            <a:r>
              <a:rPr lang="zh-CN" altLang="en-US" dirty="0"/>
              <a:t> </a:t>
            </a:r>
            <a:r>
              <a:rPr lang="en-US" altLang="zh-CN" dirty="0"/>
              <a:t>encoder</a:t>
            </a:r>
          </a:p>
          <a:p>
            <a:pPr lvl="1"/>
            <a:endParaRPr lang="en-US" dirty="0"/>
          </a:p>
          <a:p>
            <a:endParaRPr lang="en-CN" dirty="0"/>
          </a:p>
        </p:txBody>
      </p:sp>
      <p:pic>
        <p:nvPicPr>
          <p:cNvPr id="4" name="Picture 3">
            <a:extLst>
              <a:ext uri="{FF2B5EF4-FFF2-40B4-BE49-F238E27FC236}">
                <a16:creationId xmlns:a16="http://schemas.microsoft.com/office/drawing/2014/main" id="{C5D7640F-C34C-DCEA-1634-06938AD6773A}"/>
              </a:ext>
            </a:extLst>
          </p:cNvPr>
          <p:cNvPicPr>
            <a:picLocks noChangeAspect="1"/>
          </p:cNvPicPr>
          <p:nvPr/>
        </p:nvPicPr>
        <p:blipFill>
          <a:blip r:embed="rId2"/>
          <a:srcRect r="6232"/>
          <a:stretch/>
        </p:blipFill>
        <p:spPr>
          <a:xfrm>
            <a:off x="7368431" y="1825625"/>
            <a:ext cx="4482911" cy="3288409"/>
          </a:xfrm>
          <a:prstGeom prst="rect">
            <a:avLst/>
          </a:prstGeom>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48577779-42F7-1395-07A2-E5B924CF4D6A}"/>
                  </a:ext>
                </a:extLst>
              </p:cNvPr>
              <p:cNvSpPr txBox="1"/>
              <p:nvPr/>
            </p:nvSpPr>
            <p:spPr>
              <a:xfrm>
                <a:off x="2746187" y="5331370"/>
                <a:ext cx="5614895" cy="898003"/>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𝑝</m:t>
                      </m:r>
                      <m:d>
                        <m:dPr>
                          <m:ctrlPr>
                            <a:rPr lang="en-US" altLang="zh-CN" sz="2000" b="0" i="1" smtClean="0">
                              <a:latin typeface="Cambria Math" panose="02040503050406030204" pitchFamily="18" charset="0"/>
                            </a:rPr>
                          </m:ctrlPr>
                        </m:dPr>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𝑦</m:t>
                              </m:r>
                            </m:e>
                            <m:sub>
                              <m:r>
                                <a:rPr lang="en-US" altLang="zh-CN" sz="2000" b="0" i="1" smtClean="0">
                                  <a:latin typeface="Cambria Math" panose="02040503050406030204" pitchFamily="18" charset="0"/>
                                </a:rPr>
                                <m:t>𝑖</m:t>
                              </m:r>
                            </m:sub>
                          </m:sSub>
                        </m:e>
                        <m:e>
                          <m:r>
                            <a:rPr lang="en-US" altLang="zh-CN" sz="2000" b="0" i="1" smtClean="0">
                              <a:latin typeface="Cambria Math" panose="02040503050406030204" pitchFamily="18" charset="0"/>
                            </a:rPr>
                            <m:t>𝑥</m:t>
                          </m:r>
                        </m:e>
                      </m:d>
                      <m:r>
                        <a:rPr lang="en-US" altLang="zh-CN" sz="2000" b="0" i="1" smtClean="0">
                          <a:latin typeface="Cambria Math" panose="02040503050406030204" pitchFamily="18" charset="0"/>
                        </a:rPr>
                        <m:t>=</m:t>
                      </m:r>
                      <m:f>
                        <m:fPr>
                          <m:ctrlPr>
                            <a:rPr lang="en-US" altLang="zh-CN" sz="2000" b="0" i="1" smtClean="0">
                              <a:latin typeface="Cambria Math" panose="02040503050406030204" pitchFamily="18" charset="0"/>
                            </a:rPr>
                          </m:ctrlPr>
                        </m:fPr>
                        <m:num>
                          <m:r>
                            <m:rPr>
                              <m:sty m:val="p"/>
                            </m:rPr>
                            <a:rPr lang="en-US" altLang="zh-CN" sz="2000" b="0" i="0" smtClean="0">
                              <a:latin typeface="Cambria Math" panose="02040503050406030204" pitchFamily="18" charset="0"/>
                            </a:rPr>
                            <m:t>exp</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𝑐𝑜𝑠𝑖𝑛𝑒</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𝑣𝑒𝑐</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𝑥</m:t>
                              </m:r>
                            </m:e>
                          </m:d>
                          <m:r>
                            <a:rPr lang="en-US" altLang="zh-CN" sz="2000" b="0" i="1" smtClean="0">
                              <a:latin typeface="Cambria Math" panose="02040503050406030204" pitchFamily="18" charset="0"/>
                            </a:rPr>
                            <m:t>,</m:t>
                          </m:r>
                          <m:r>
                            <a:rPr lang="zh-CN" altLang="en-US" sz="2000" b="0" i="1" smtClean="0">
                              <a:latin typeface="Cambria Math" panose="02040503050406030204" pitchFamily="18" charset="0"/>
                            </a:rPr>
                            <m:t> </m:t>
                          </m:r>
                          <m:r>
                            <a:rPr lang="en-US" altLang="zh-CN" sz="2000" b="0" i="1" smtClean="0">
                              <a:latin typeface="Cambria Math" panose="02040503050406030204" pitchFamily="18" charset="0"/>
                            </a:rPr>
                            <m:t>𝑣𝑒𝑐</m:t>
                          </m:r>
                          <m:d>
                            <m:dPr>
                              <m:ctrlPr>
                                <a:rPr lang="en-US" altLang="zh-CN" sz="2000" b="0" i="1" smtClean="0">
                                  <a:latin typeface="Cambria Math" panose="02040503050406030204" pitchFamily="18" charset="0"/>
                                </a:rPr>
                              </m:ctrlPr>
                            </m:dPr>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𝑦</m:t>
                                  </m:r>
                                </m:e>
                                <m:sub>
                                  <m:r>
                                    <a:rPr lang="en-US" altLang="zh-CN" sz="2000" b="0" i="1" smtClean="0">
                                      <a:latin typeface="Cambria Math" panose="02040503050406030204" pitchFamily="18" charset="0"/>
                                    </a:rPr>
                                    <m:t>𝑖</m:t>
                                  </m:r>
                                </m:sub>
                              </m:sSub>
                            </m:e>
                          </m:d>
                          <m:r>
                            <a:rPr lang="en-US" altLang="zh-CN" sz="2000" b="0" i="1" smtClean="0">
                              <a:latin typeface="Cambria Math" panose="02040503050406030204" pitchFamily="18" charset="0"/>
                            </a:rPr>
                            <m:t>)</m:t>
                          </m:r>
                        </m:num>
                        <m:den>
                          <m:nary>
                            <m:naryPr>
                              <m:chr m:val="∑"/>
                              <m:ctrlPr>
                                <a:rPr lang="en-US" altLang="zh-CN" sz="2000" b="0" i="1" smtClean="0">
                                  <a:latin typeface="Cambria Math" panose="02040503050406030204" pitchFamily="18" charset="0"/>
                                </a:rPr>
                              </m:ctrlPr>
                            </m:naryPr>
                            <m:sub>
                              <m:r>
                                <m:rPr>
                                  <m:brk m:alnAt="23"/>
                                </m:rPr>
                                <a:rPr lang="en-US" altLang="zh-CN" sz="2000" b="0" i="1" smtClean="0">
                                  <a:latin typeface="Cambria Math" panose="02040503050406030204" pitchFamily="18" charset="0"/>
                                </a:rPr>
                                <m:t>𝑗</m:t>
                              </m:r>
                              <m:r>
                                <a:rPr lang="en-US" altLang="zh-CN" sz="2000" b="0" i="1" smtClean="0">
                                  <a:latin typeface="Cambria Math" panose="02040503050406030204" pitchFamily="18" charset="0"/>
                                </a:rPr>
                                <m:t>=1</m:t>
                              </m:r>
                            </m:sub>
                            <m:sup>
                              <m:r>
                                <a:rPr lang="en-US" altLang="zh-CN" sz="2000" b="0" i="1" smtClean="0">
                                  <a:latin typeface="Cambria Math" panose="02040503050406030204" pitchFamily="18" charset="0"/>
                                </a:rPr>
                                <m:t>𝐾</m:t>
                              </m:r>
                            </m:sup>
                            <m:e>
                              <m:func>
                                <m:funcPr>
                                  <m:ctrlPr>
                                    <a:rPr lang="en-US" altLang="zh-CN" sz="2000" b="0" i="1" smtClean="0">
                                      <a:latin typeface="Cambria Math" panose="02040503050406030204" pitchFamily="18" charset="0"/>
                                    </a:rPr>
                                  </m:ctrlPr>
                                </m:funcPr>
                                <m:fName>
                                  <m:r>
                                    <m:rPr>
                                      <m:sty m:val="p"/>
                                    </m:rPr>
                                    <a:rPr lang="en-US" altLang="zh-CN" sz="2000" b="0" i="0" smtClean="0">
                                      <a:latin typeface="Cambria Math" panose="02040503050406030204" pitchFamily="18" charset="0"/>
                                    </a:rPr>
                                    <m:t>exp</m:t>
                                  </m:r>
                                </m:fName>
                                <m:e>
                                  <m:d>
                                    <m:dPr>
                                      <m:ctrlPr>
                                        <a:rPr lang="en-US" altLang="zh-CN" sz="2000" b="0" i="1" smtClean="0">
                                          <a:latin typeface="Cambria Math" panose="02040503050406030204" pitchFamily="18" charset="0"/>
                                        </a:rPr>
                                      </m:ctrlPr>
                                    </m:dPr>
                                    <m:e>
                                      <m:r>
                                        <a:rPr lang="en-US" altLang="zh-CN" sz="2000" i="1">
                                          <a:latin typeface="Cambria Math" panose="02040503050406030204" pitchFamily="18" charset="0"/>
                                        </a:rPr>
                                        <m:t>𝑐𝑜𝑠𝑖𝑛𝑒</m:t>
                                      </m:r>
                                      <m:d>
                                        <m:dPr>
                                          <m:ctrlPr>
                                            <a:rPr lang="en-US" altLang="zh-CN" sz="2000" i="1">
                                              <a:latin typeface="Cambria Math" panose="02040503050406030204" pitchFamily="18" charset="0"/>
                                            </a:rPr>
                                          </m:ctrlPr>
                                        </m:dPr>
                                        <m:e>
                                          <m:r>
                                            <a:rPr lang="en-US" altLang="zh-CN" sz="2000" i="1">
                                              <a:latin typeface="Cambria Math" panose="02040503050406030204" pitchFamily="18" charset="0"/>
                                            </a:rPr>
                                            <m:t>𝑣𝑒𝑐</m:t>
                                          </m:r>
                                          <m:d>
                                            <m:dPr>
                                              <m:ctrlPr>
                                                <a:rPr lang="en-US" altLang="zh-CN" sz="2000" i="1">
                                                  <a:latin typeface="Cambria Math" panose="02040503050406030204" pitchFamily="18" charset="0"/>
                                                </a:rPr>
                                              </m:ctrlPr>
                                            </m:dPr>
                                            <m:e>
                                              <m:r>
                                                <a:rPr lang="en-US" altLang="zh-CN" sz="2000" i="1">
                                                  <a:latin typeface="Cambria Math" panose="02040503050406030204" pitchFamily="18" charset="0"/>
                                                </a:rPr>
                                                <m:t>𝑥</m:t>
                                              </m:r>
                                            </m:e>
                                          </m:d>
                                          <m:r>
                                            <a:rPr lang="en-US" altLang="zh-CN" sz="2000" i="1">
                                              <a:latin typeface="Cambria Math" panose="02040503050406030204" pitchFamily="18" charset="0"/>
                                            </a:rPr>
                                            <m:t>,</m:t>
                                          </m:r>
                                          <m:r>
                                            <a:rPr lang="en-US" altLang="zh-CN" sz="2000" i="1">
                                              <a:latin typeface="Cambria Math" panose="02040503050406030204" pitchFamily="18" charset="0"/>
                                            </a:rPr>
                                            <m:t>𝑣𝑒𝑐</m:t>
                                          </m:r>
                                          <m:d>
                                            <m:dPr>
                                              <m:ctrlPr>
                                                <a:rPr lang="en-US" altLang="zh-CN" sz="2000" i="1">
                                                  <a:latin typeface="Cambria Math" panose="02040503050406030204" pitchFamily="18" charset="0"/>
                                                </a:rPr>
                                              </m:ctrlPr>
                                            </m:dPr>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𝑦</m:t>
                                                  </m:r>
                                                </m:e>
                                                <m:sub>
                                                  <m:r>
                                                    <a:rPr lang="en-US" altLang="zh-CN" sz="2000" i="1">
                                                      <a:latin typeface="Cambria Math" panose="02040503050406030204" pitchFamily="18" charset="0"/>
                                                    </a:rPr>
                                                    <m:t>𝑗</m:t>
                                                  </m:r>
                                                </m:sub>
                                              </m:sSub>
                                            </m:e>
                                          </m:d>
                                        </m:e>
                                      </m:d>
                                    </m:e>
                                  </m:d>
                                </m:e>
                              </m:func>
                            </m:e>
                          </m:nary>
                        </m:den>
                      </m:f>
                    </m:oMath>
                  </m:oMathPara>
                </a14:m>
                <a:endParaRPr lang="en-CN" sz="2000" dirty="0"/>
              </a:p>
            </p:txBody>
          </p:sp>
        </mc:Choice>
        <mc:Fallback>
          <p:sp>
            <p:nvSpPr>
              <p:cNvPr id="5" name="TextBox 4">
                <a:extLst>
                  <a:ext uri="{FF2B5EF4-FFF2-40B4-BE49-F238E27FC236}">
                    <a16:creationId xmlns:a16="http://schemas.microsoft.com/office/drawing/2014/main" id="{48577779-42F7-1395-07A2-E5B924CF4D6A}"/>
                  </a:ext>
                </a:extLst>
              </p:cNvPr>
              <p:cNvSpPr txBox="1">
                <a:spLocks noRot="1" noChangeAspect="1" noMove="1" noResize="1" noEditPoints="1" noAdjustHandles="1" noChangeArrowheads="1" noChangeShapeType="1" noTextEdit="1"/>
              </p:cNvSpPr>
              <p:nvPr/>
            </p:nvSpPr>
            <p:spPr>
              <a:xfrm>
                <a:off x="2746187" y="5331370"/>
                <a:ext cx="5614895" cy="898003"/>
              </a:xfrm>
              <a:prstGeom prst="rect">
                <a:avLst/>
              </a:prstGeom>
              <a:blipFill>
                <a:blip r:embed="rId3"/>
                <a:stretch>
                  <a:fillRect t="-7042" b="-71831"/>
                </a:stretch>
              </a:blipFill>
            </p:spPr>
            <p:txBody>
              <a:bodyPr/>
              <a:lstStyle/>
              <a:p>
                <a:r>
                  <a:rPr lang="en-CN">
                    <a:noFill/>
                  </a:rPr>
                  <a:t> </a:t>
                </a:r>
              </a:p>
            </p:txBody>
          </p:sp>
        </mc:Fallback>
      </mc:AlternateContent>
    </p:spTree>
    <p:extLst>
      <p:ext uri="{BB962C8B-B14F-4D97-AF65-F5344CB8AC3E}">
        <p14:creationId xmlns:p14="http://schemas.microsoft.com/office/powerpoint/2010/main" val="2242105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CEA5A-A3BD-20F1-A13F-F084ECE337A2}"/>
              </a:ext>
            </a:extLst>
          </p:cNvPr>
          <p:cNvSpPr>
            <a:spLocks noGrp="1"/>
          </p:cNvSpPr>
          <p:nvPr>
            <p:ph type="title"/>
          </p:nvPr>
        </p:nvSpPr>
        <p:spPr/>
        <p:txBody>
          <a:bodyPr/>
          <a:lstStyle/>
          <a:p>
            <a:r>
              <a:rPr lang="en-US" altLang="zh-CN" dirty="0"/>
              <a:t>Zero-shot</a:t>
            </a:r>
            <a:r>
              <a:rPr lang="zh-CN" altLang="en-US" dirty="0"/>
              <a:t> </a:t>
            </a:r>
            <a:r>
              <a:rPr lang="en-US" altLang="zh-CN" dirty="0"/>
              <a:t>Performance</a:t>
            </a:r>
            <a:endParaRPr lang="en-CN" dirty="0"/>
          </a:p>
        </p:txBody>
      </p:sp>
      <p:sp>
        <p:nvSpPr>
          <p:cNvPr id="3" name="Content Placeholder 2">
            <a:extLst>
              <a:ext uri="{FF2B5EF4-FFF2-40B4-BE49-F238E27FC236}">
                <a16:creationId xmlns:a16="http://schemas.microsoft.com/office/drawing/2014/main" id="{D3CB8E37-8E07-CA0B-7E5B-F966D90F537C}"/>
              </a:ext>
            </a:extLst>
          </p:cNvPr>
          <p:cNvSpPr>
            <a:spLocks noGrp="1"/>
          </p:cNvSpPr>
          <p:nvPr>
            <p:ph idx="1"/>
          </p:nvPr>
        </p:nvSpPr>
        <p:spPr/>
        <p:txBody>
          <a:bodyPr/>
          <a:lstStyle/>
          <a:p>
            <a:r>
              <a:rPr lang="en-US" altLang="zh-CN" dirty="0"/>
              <a:t>Significant</a:t>
            </a:r>
            <a:r>
              <a:rPr lang="zh-CN" altLang="en-US" dirty="0"/>
              <a:t> </a:t>
            </a:r>
            <a:r>
              <a:rPr lang="en-US" altLang="zh-CN" dirty="0"/>
              <a:t>performance</a:t>
            </a:r>
            <a:r>
              <a:rPr lang="zh-CN" altLang="en-US" dirty="0"/>
              <a:t> </a:t>
            </a:r>
            <a:r>
              <a:rPr lang="en-US" altLang="zh-CN" dirty="0"/>
              <a:t>improvement</a:t>
            </a:r>
            <a:r>
              <a:rPr lang="zh-CN" altLang="en-US" dirty="0"/>
              <a:t> </a:t>
            </a:r>
            <a:r>
              <a:rPr lang="en-US" altLang="zh-CN" dirty="0"/>
              <a:t>compared</a:t>
            </a:r>
            <a:r>
              <a:rPr lang="zh-CN" altLang="en-US" dirty="0"/>
              <a:t> </a:t>
            </a:r>
            <a:r>
              <a:rPr lang="en-US" altLang="zh-CN" dirty="0"/>
              <a:t>to</a:t>
            </a:r>
            <a:r>
              <a:rPr lang="zh-CN" altLang="en-US" dirty="0"/>
              <a:t> </a:t>
            </a:r>
            <a:r>
              <a:rPr lang="en-US" altLang="zh-CN" dirty="0"/>
              <a:t>previous</a:t>
            </a:r>
            <a:r>
              <a:rPr lang="zh-CN" altLang="en-US" dirty="0"/>
              <a:t> </a:t>
            </a:r>
            <a:r>
              <a:rPr lang="en-US" altLang="zh-CN" dirty="0"/>
              <a:t>methods	</a:t>
            </a:r>
            <a:endParaRPr lang="en-CN" dirty="0"/>
          </a:p>
        </p:txBody>
      </p:sp>
      <p:pic>
        <p:nvPicPr>
          <p:cNvPr id="4" name="Picture 3">
            <a:extLst>
              <a:ext uri="{FF2B5EF4-FFF2-40B4-BE49-F238E27FC236}">
                <a16:creationId xmlns:a16="http://schemas.microsoft.com/office/drawing/2014/main" id="{ECDB522D-386D-5DDD-E7CF-1A1A86AE9417}"/>
              </a:ext>
            </a:extLst>
          </p:cNvPr>
          <p:cNvPicPr>
            <a:picLocks noChangeAspect="1"/>
          </p:cNvPicPr>
          <p:nvPr/>
        </p:nvPicPr>
        <p:blipFill>
          <a:blip r:embed="rId2"/>
          <a:stretch>
            <a:fillRect/>
          </a:stretch>
        </p:blipFill>
        <p:spPr>
          <a:xfrm>
            <a:off x="2839571" y="2873562"/>
            <a:ext cx="6070600" cy="2832100"/>
          </a:xfrm>
          <a:prstGeom prst="rect">
            <a:avLst/>
          </a:prstGeom>
        </p:spPr>
      </p:pic>
    </p:spTree>
    <p:extLst>
      <p:ext uri="{BB962C8B-B14F-4D97-AF65-F5344CB8AC3E}">
        <p14:creationId xmlns:p14="http://schemas.microsoft.com/office/powerpoint/2010/main" val="1395171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9358B-8DD1-7E73-E088-A50C0D2142CC}"/>
              </a:ext>
            </a:extLst>
          </p:cNvPr>
          <p:cNvSpPr>
            <a:spLocks noGrp="1"/>
          </p:cNvSpPr>
          <p:nvPr>
            <p:ph type="title"/>
          </p:nvPr>
        </p:nvSpPr>
        <p:spPr/>
        <p:txBody>
          <a:bodyPr/>
          <a:lstStyle/>
          <a:p>
            <a:r>
              <a:rPr lang="en-US" altLang="zh-CN" dirty="0"/>
              <a:t>Prompt</a:t>
            </a:r>
            <a:r>
              <a:rPr lang="zh-CN" altLang="en-US" dirty="0"/>
              <a:t> </a:t>
            </a:r>
            <a:r>
              <a:rPr lang="en-US" altLang="zh-CN" dirty="0"/>
              <a:t>Engineering</a:t>
            </a:r>
            <a:r>
              <a:rPr lang="zh-CN" altLang="en-US" dirty="0"/>
              <a:t> </a:t>
            </a:r>
            <a:r>
              <a:rPr lang="en-US" altLang="zh-CN" dirty="0"/>
              <a:t>and</a:t>
            </a:r>
            <a:r>
              <a:rPr lang="zh-CN" altLang="en-US" dirty="0"/>
              <a:t> </a:t>
            </a:r>
            <a:r>
              <a:rPr lang="en-US" altLang="zh-CN" dirty="0" err="1"/>
              <a:t>Ensembling</a:t>
            </a:r>
            <a:endParaRPr lang="en-CN" dirty="0"/>
          </a:p>
        </p:txBody>
      </p:sp>
      <p:sp>
        <p:nvSpPr>
          <p:cNvPr id="3" name="Content Placeholder 2">
            <a:extLst>
              <a:ext uri="{FF2B5EF4-FFF2-40B4-BE49-F238E27FC236}">
                <a16:creationId xmlns:a16="http://schemas.microsoft.com/office/drawing/2014/main" id="{A5AE0910-D10D-E2AE-C037-9F3D490BB978}"/>
              </a:ext>
            </a:extLst>
          </p:cNvPr>
          <p:cNvSpPr>
            <a:spLocks noGrp="1"/>
          </p:cNvSpPr>
          <p:nvPr>
            <p:ph idx="1"/>
          </p:nvPr>
        </p:nvSpPr>
        <p:spPr>
          <a:xfrm>
            <a:off x="838200" y="1825625"/>
            <a:ext cx="6387353" cy="4351338"/>
          </a:xfrm>
        </p:spPr>
        <p:txBody>
          <a:bodyPr/>
          <a:lstStyle/>
          <a:p>
            <a:r>
              <a:rPr lang="en-US" altLang="zh-CN" dirty="0"/>
              <a:t>Class</a:t>
            </a:r>
            <a:r>
              <a:rPr lang="zh-CN" altLang="en-US" dirty="0"/>
              <a:t> </a:t>
            </a:r>
            <a:r>
              <a:rPr lang="en-US" altLang="zh-CN" dirty="0"/>
              <a:t>encoder</a:t>
            </a:r>
            <a:r>
              <a:rPr lang="zh-CN" altLang="en-US" dirty="0"/>
              <a:t> </a:t>
            </a:r>
            <a:r>
              <a:rPr lang="en-US" altLang="zh-CN" dirty="0"/>
              <a:t>with</a:t>
            </a:r>
            <a:r>
              <a:rPr lang="zh-CN" altLang="en-US" dirty="0"/>
              <a:t> </a:t>
            </a:r>
            <a:r>
              <a:rPr lang="en-US" altLang="zh-CN" dirty="0"/>
              <a:t>different</a:t>
            </a:r>
            <a:r>
              <a:rPr lang="zh-CN" altLang="en-US" dirty="0"/>
              <a:t> </a:t>
            </a:r>
            <a:r>
              <a:rPr lang="en-US" altLang="zh-CN" dirty="0"/>
              <a:t>prompts:</a:t>
            </a:r>
          </a:p>
          <a:p>
            <a:pPr lvl="1"/>
            <a:r>
              <a:rPr lang="en-US" altLang="zh-CN" dirty="0"/>
              <a:t>Only</a:t>
            </a:r>
            <a:r>
              <a:rPr lang="zh-CN" altLang="en-US" dirty="0"/>
              <a:t> </a:t>
            </a:r>
            <a:r>
              <a:rPr lang="en-US" altLang="zh-CN" dirty="0"/>
              <a:t>with</a:t>
            </a:r>
            <a:r>
              <a:rPr lang="zh-CN" altLang="en-US" dirty="0"/>
              <a:t> </a:t>
            </a:r>
            <a:r>
              <a:rPr lang="en-US" altLang="zh-CN" dirty="0"/>
              <a:t>the</a:t>
            </a:r>
            <a:r>
              <a:rPr lang="zh-CN" altLang="en-US" dirty="0"/>
              <a:t> </a:t>
            </a:r>
            <a:r>
              <a:rPr lang="en-US" altLang="zh-CN" dirty="0"/>
              <a:t>class</a:t>
            </a:r>
            <a:r>
              <a:rPr lang="zh-CN" altLang="en-US" dirty="0"/>
              <a:t> </a:t>
            </a:r>
            <a:r>
              <a:rPr lang="en-US" altLang="zh-CN" dirty="0"/>
              <a:t>names</a:t>
            </a:r>
            <a:r>
              <a:rPr lang="zh-CN" altLang="en-US" dirty="0"/>
              <a:t> </a:t>
            </a:r>
            <a:endParaRPr lang="en-US" altLang="zh-CN" dirty="0"/>
          </a:p>
          <a:p>
            <a:pPr lvl="1"/>
            <a:r>
              <a:rPr lang="en-US" altLang="zh-CN" dirty="0"/>
              <a:t>With</a:t>
            </a:r>
            <a:r>
              <a:rPr lang="zh-CN" altLang="en-US" dirty="0"/>
              <a:t> </a:t>
            </a:r>
            <a:r>
              <a:rPr lang="en-US" altLang="zh-CN" dirty="0"/>
              <a:t>the</a:t>
            </a:r>
            <a:r>
              <a:rPr lang="zh-CN" altLang="en-US" dirty="0"/>
              <a:t> </a:t>
            </a:r>
            <a:r>
              <a:rPr lang="en-US" altLang="zh-CN" dirty="0"/>
              <a:t>prompt</a:t>
            </a:r>
            <a:r>
              <a:rPr lang="zh-CN" altLang="en-US" dirty="0"/>
              <a:t> </a:t>
            </a:r>
            <a:r>
              <a:rPr lang="en-US" altLang="zh-CN" dirty="0"/>
              <a:t>“A photo of a {label}.”</a:t>
            </a:r>
          </a:p>
          <a:p>
            <a:r>
              <a:rPr lang="en-US" altLang="zh-CN" dirty="0"/>
              <a:t>Ensemble</a:t>
            </a:r>
            <a:r>
              <a:rPr lang="zh-CN" altLang="en-US" dirty="0"/>
              <a:t> </a:t>
            </a:r>
            <a:r>
              <a:rPr lang="en-US" altLang="zh-CN" dirty="0"/>
              <a:t>multiple</a:t>
            </a:r>
            <a:r>
              <a:rPr lang="zh-CN" altLang="en-US" dirty="0"/>
              <a:t> </a:t>
            </a:r>
            <a:r>
              <a:rPr lang="en-US" altLang="zh-CN" dirty="0"/>
              <a:t>classifiers</a:t>
            </a:r>
            <a:r>
              <a:rPr lang="zh-CN" altLang="en-US" dirty="0"/>
              <a:t> </a:t>
            </a:r>
            <a:r>
              <a:rPr lang="en-US" altLang="zh-CN" dirty="0"/>
              <a:t>with</a:t>
            </a:r>
            <a:r>
              <a:rPr lang="zh-CN" altLang="en-US" dirty="0"/>
              <a:t> </a:t>
            </a:r>
            <a:r>
              <a:rPr lang="en-US" altLang="zh-CN" dirty="0"/>
              <a:t>different</a:t>
            </a:r>
            <a:r>
              <a:rPr lang="zh-CN" altLang="en-US" dirty="0"/>
              <a:t>  </a:t>
            </a:r>
            <a:r>
              <a:rPr lang="en-US" altLang="zh-CN" dirty="0"/>
              <a:t>context</a:t>
            </a:r>
            <a:r>
              <a:rPr lang="zh-CN" altLang="en-US" dirty="0"/>
              <a:t> </a:t>
            </a:r>
            <a:r>
              <a:rPr lang="en-US" altLang="zh-CN" dirty="0"/>
              <a:t>prompts,</a:t>
            </a:r>
            <a:r>
              <a:rPr lang="zh-CN" altLang="en-US" dirty="0"/>
              <a:t> </a:t>
            </a:r>
            <a:r>
              <a:rPr lang="en-US" altLang="zh-CN" dirty="0"/>
              <a:t>e.g.,</a:t>
            </a:r>
          </a:p>
          <a:p>
            <a:pPr lvl="1"/>
            <a:r>
              <a:rPr lang="en-US" altLang="zh-CN" dirty="0"/>
              <a:t>‘A photo of a big {label}” </a:t>
            </a:r>
          </a:p>
          <a:p>
            <a:pPr lvl="1"/>
            <a:r>
              <a:rPr lang="en-US" altLang="zh-CN" dirty="0"/>
              <a:t> “A photo of a small {label}” </a:t>
            </a:r>
          </a:p>
          <a:p>
            <a:r>
              <a:rPr lang="en-US" altLang="zh-CN" dirty="0"/>
              <a:t>The</a:t>
            </a:r>
            <a:r>
              <a:rPr lang="zh-CN" altLang="en-US" dirty="0"/>
              <a:t> </a:t>
            </a:r>
            <a:r>
              <a:rPr lang="en-US" altLang="zh-CN" dirty="0"/>
              <a:t>ensemble</a:t>
            </a:r>
            <a:r>
              <a:rPr lang="zh-CN" altLang="en-US" dirty="0"/>
              <a:t> </a:t>
            </a:r>
            <a:r>
              <a:rPr lang="en-US" altLang="zh-CN" dirty="0"/>
              <a:t>is</a:t>
            </a:r>
            <a:r>
              <a:rPr lang="zh-CN" altLang="en-US" dirty="0"/>
              <a:t> </a:t>
            </a:r>
            <a:r>
              <a:rPr lang="en-US" altLang="zh-CN" dirty="0"/>
              <a:t>constructed</a:t>
            </a:r>
            <a:r>
              <a:rPr lang="zh-CN" altLang="en-US" dirty="0"/>
              <a:t> </a:t>
            </a:r>
            <a:r>
              <a:rPr lang="en-US" altLang="zh-CN" dirty="0"/>
              <a:t>in</a:t>
            </a:r>
            <a:r>
              <a:rPr lang="zh-CN" altLang="en-US" dirty="0"/>
              <a:t> </a:t>
            </a:r>
            <a:r>
              <a:rPr lang="en-US" altLang="zh-CN" dirty="0"/>
              <a:t>the</a:t>
            </a:r>
            <a:r>
              <a:rPr lang="zh-CN" altLang="en-US" dirty="0"/>
              <a:t> </a:t>
            </a:r>
            <a:r>
              <a:rPr lang="en-US" altLang="zh-CN" dirty="0"/>
              <a:t>embedding</a:t>
            </a:r>
            <a:r>
              <a:rPr lang="zh-CN" altLang="en-US" dirty="0"/>
              <a:t> </a:t>
            </a:r>
            <a:r>
              <a:rPr lang="en-US" altLang="zh-CN" dirty="0"/>
              <a:t>space</a:t>
            </a:r>
          </a:p>
        </p:txBody>
      </p:sp>
      <p:pic>
        <p:nvPicPr>
          <p:cNvPr id="4" name="Picture 3">
            <a:extLst>
              <a:ext uri="{FF2B5EF4-FFF2-40B4-BE49-F238E27FC236}">
                <a16:creationId xmlns:a16="http://schemas.microsoft.com/office/drawing/2014/main" id="{185F9B45-D46E-4F23-E00D-CEB440CDCB0D}"/>
              </a:ext>
            </a:extLst>
          </p:cNvPr>
          <p:cNvPicPr>
            <a:picLocks noChangeAspect="1"/>
          </p:cNvPicPr>
          <p:nvPr/>
        </p:nvPicPr>
        <p:blipFill>
          <a:blip r:embed="rId2"/>
          <a:stretch>
            <a:fillRect/>
          </a:stretch>
        </p:blipFill>
        <p:spPr>
          <a:xfrm>
            <a:off x="7471709" y="1665869"/>
            <a:ext cx="4720291" cy="4241560"/>
          </a:xfrm>
          <a:prstGeom prst="rect">
            <a:avLst/>
          </a:prstGeom>
        </p:spPr>
      </p:pic>
    </p:spTree>
    <p:extLst>
      <p:ext uri="{BB962C8B-B14F-4D97-AF65-F5344CB8AC3E}">
        <p14:creationId xmlns:p14="http://schemas.microsoft.com/office/powerpoint/2010/main" val="3378959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6E7E9-5F62-159F-B3FA-5F33A5476BBD}"/>
              </a:ext>
            </a:extLst>
          </p:cNvPr>
          <p:cNvSpPr>
            <a:spLocks noGrp="1"/>
          </p:cNvSpPr>
          <p:nvPr>
            <p:ph type="title"/>
          </p:nvPr>
        </p:nvSpPr>
        <p:spPr/>
        <p:txBody>
          <a:bodyPr>
            <a:normAutofit/>
          </a:bodyPr>
          <a:lstStyle/>
          <a:p>
            <a:r>
              <a:rPr lang="en-US" dirty="0"/>
              <a:t>Zero-shot CLIP is competitive with a fully supervised baseline </a:t>
            </a:r>
            <a:endParaRPr lang="en-CN" dirty="0"/>
          </a:p>
        </p:txBody>
      </p:sp>
      <p:pic>
        <p:nvPicPr>
          <p:cNvPr id="4" name="Picture 3">
            <a:extLst>
              <a:ext uri="{FF2B5EF4-FFF2-40B4-BE49-F238E27FC236}">
                <a16:creationId xmlns:a16="http://schemas.microsoft.com/office/drawing/2014/main" id="{64F3941E-4B38-9833-18D8-9D310408E9C2}"/>
              </a:ext>
            </a:extLst>
          </p:cNvPr>
          <p:cNvPicPr>
            <a:picLocks noChangeAspect="1"/>
          </p:cNvPicPr>
          <p:nvPr/>
        </p:nvPicPr>
        <p:blipFill>
          <a:blip r:embed="rId2"/>
          <a:srcRect b="16531"/>
          <a:stretch/>
        </p:blipFill>
        <p:spPr>
          <a:xfrm>
            <a:off x="903568" y="1794093"/>
            <a:ext cx="4445374" cy="4698782"/>
          </a:xfrm>
          <a:prstGeom prst="rect">
            <a:avLst/>
          </a:prstGeom>
        </p:spPr>
      </p:pic>
      <p:pic>
        <p:nvPicPr>
          <p:cNvPr id="5" name="Picture 4">
            <a:extLst>
              <a:ext uri="{FF2B5EF4-FFF2-40B4-BE49-F238E27FC236}">
                <a16:creationId xmlns:a16="http://schemas.microsoft.com/office/drawing/2014/main" id="{D85C28C1-0FF0-1776-8618-60117374C198}"/>
              </a:ext>
            </a:extLst>
          </p:cNvPr>
          <p:cNvPicPr>
            <a:picLocks noChangeAspect="1"/>
          </p:cNvPicPr>
          <p:nvPr/>
        </p:nvPicPr>
        <p:blipFill>
          <a:blip r:embed="rId2"/>
          <a:srcRect t="85842"/>
          <a:stretch/>
        </p:blipFill>
        <p:spPr>
          <a:xfrm>
            <a:off x="6167717" y="3576636"/>
            <a:ext cx="4984901" cy="893763"/>
          </a:xfrm>
          <a:prstGeom prst="rect">
            <a:avLst/>
          </a:prstGeom>
        </p:spPr>
      </p:pic>
    </p:spTree>
    <p:extLst>
      <p:ext uri="{BB962C8B-B14F-4D97-AF65-F5344CB8AC3E}">
        <p14:creationId xmlns:p14="http://schemas.microsoft.com/office/powerpoint/2010/main" val="167345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212F9-1299-054F-EF98-4E42826FFC3B}"/>
              </a:ext>
            </a:extLst>
          </p:cNvPr>
          <p:cNvSpPr>
            <a:spLocks noGrp="1"/>
          </p:cNvSpPr>
          <p:nvPr>
            <p:ph type="title"/>
          </p:nvPr>
        </p:nvSpPr>
        <p:spPr/>
        <p:txBody>
          <a:bodyPr>
            <a:normAutofit/>
          </a:bodyPr>
          <a:lstStyle/>
          <a:p>
            <a:r>
              <a:rPr lang="en-US" dirty="0"/>
              <a:t>Zero-shot CLIP outperforms few-shot linear probes</a:t>
            </a:r>
            <a:endParaRPr lang="en-CN" dirty="0"/>
          </a:p>
        </p:txBody>
      </p:sp>
      <p:sp>
        <p:nvSpPr>
          <p:cNvPr id="3" name="Content Placeholder 2">
            <a:extLst>
              <a:ext uri="{FF2B5EF4-FFF2-40B4-BE49-F238E27FC236}">
                <a16:creationId xmlns:a16="http://schemas.microsoft.com/office/drawing/2014/main" id="{9EC5B9DD-7ABB-D038-9052-0879D76AE6EC}"/>
              </a:ext>
            </a:extLst>
          </p:cNvPr>
          <p:cNvSpPr>
            <a:spLocks noGrp="1"/>
          </p:cNvSpPr>
          <p:nvPr>
            <p:ph idx="1"/>
          </p:nvPr>
        </p:nvSpPr>
        <p:spPr/>
        <p:txBody>
          <a:bodyPr/>
          <a:lstStyle/>
          <a:p>
            <a:endParaRPr lang="en-CN"/>
          </a:p>
        </p:txBody>
      </p:sp>
      <p:pic>
        <p:nvPicPr>
          <p:cNvPr id="4" name="Picture 3">
            <a:extLst>
              <a:ext uri="{FF2B5EF4-FFF2-40B4-BE49-F238E27FC236}">
                <a16:creationId xmlns:a16="http://schemas.microsoft.com/office/drawing/2014/main" id="{5BF3DE23-1DA0-016D-72CC-A59A5C481203}"/>
              </a:ext>
            </a:extLst>
          </p:cNvPr>
          <p:cNvPicPr>
            <a:picLocks noChangeAspect="1"/>
          </p:cNvPicPr>
          <p:nvPr/>
        </p:nvPicPr>
        <p:blipFill>
          <a:blip r:embed="rId2"/>
          <a:stretch>
            <a:fillRect/>
          </a:stretch>
        </p:blipFill>
        <p:spPr>
          <a:xfrm>
            <a:off x="1143000" y="1690688"/>
            <a:ext cx="5054600" cy="4749800"/>
          </a:xfrm>
          <a:prstGeom prst="rect">
            <a:avLst/>
          </a:prstGeom>
        </p:spPr>
      </p:pic>
      <p:pic>
        <p:nvPicPr>
          <p:cNvPr id="5" name="Picture 4">
            <a:extLst>
              <a:ext uri="{FF2B5EF4-FFF2-40B4-BE49-F238E27FC236}">
                <a16:creationId xmlns:a16="http://schemas.microsoft.com/office/drawing/2014/main" id="{9844B79D-5234-6C0B-3B90-4D1B5FC2C1DD}"/>
              </a:ext>
            </a:extLst>
          </p:cNvPr>
          <p:cNvPicPr>
            <a:picLocks noChangeAspect="1"/>
          </p:cNvPicPr>
          <p:nvPr/>
        </p:nvPicPr>
        <p:blipFill>
          <a:blip r:embed="rId3"/>
          <a:stretch>
            <a:fillRect/>
          </a:stretch>
        </p:blipFill>
        <p:spPr>
          <a:xfrm>
            <a:off x="6417982" y="2438400"/>
            <a:ext cx="5156200" cy="1981200"/>
          </a:xfrm>
          <a:prstGeom prst="rect">
            <a:avLst/>
          </a:prstGeom>
        </p:spPr>
      </p:pic>
    </p:spTree>
    <p:extLst>
      <p:ext uri="{BB962C8B-B14F-4D97-AF65-F5344CB8AC3E}">
        <p14:creationId xmlns:p14="http://schemas.microsoft.com/office/powerpoint/2010/main" val="30853939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11827</TotalTime>
  <Words>1145</Words>
  <Application>Microsoft Macintosh PowerPoint</Application>
  <PresentationFormat>Widescreen</PresentationFormat>
  <Paragraphs>151</Paragraphs>
  <Slides>34</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Google Sans</vt:lpstr>
      <vt:lpstr>NimbusRomNo9L</vt:lpstr>
      <vt:lpstr>source-serif-pro</vt:lpstr>
      <vt:lpstr>Arial</vt:lpstr>
      <vt:lpstr>Calibri</vt:lpstr>
      <vt:lpstr>Calibri Light</vt:lpstr>
      <vt:lpstr>Cambria Math</vt:lpstr>
      <vt:lpstr>Lucida Grande</vt:lpstr>
      <vt:lpstr>Times New Roman</vt:lpstr>
      <vt:lpstr>Office Theme</vt:lpstr>
      <vt:lpstr>Multi-modality Learning</vt:lpstr>
      <vt:lpstr>Outline</vt:lpstr>
      <vt:lpstr>CLIP: Joint image and text representation learning (Radford et al. 2021)</vt:lpstr>
      <vt:lpstr>CLIP (Radford et al. 2021)</vt:lpstr>
      <vt:lpstr>Zero-shot Image Classification</vt:lpstr>
      <vt:lpstr>Zero-shot Performance</vt:lpstr>
      <vt:lpstr>Prompt Engineering and Ensembling</vt:lpstr>
      <vt:lpstr>Zero-shot CLIP is competitive with a fully supervised baseline </vt:lpstr>
      <vt:lpstr>Zero-shot CLIP outperforms few-shot linear probes</vt:lpstr>
      <vt:lpstr>Implementation</vt:lpstr>
      <vt:lpstr>Outline</vt:lpstr>
      <vt:lpstr>DALLE.2: generating images from text</vt:lpstr>
      <vt:lpstr>Model Architecture</vt:lpstr>
      <vt:lpstr>The probabilistic formulation</vt:lpstr>
      <vt:lpstr>Decoder p(〖x|z〗_i,y)</vt:lpstr>
      <vt:lpstr>Prior p(z_i│y)</vt:lpstr>
      <vt:lpstr>Outline</vt:lpstr>
      <vt:lpstr>LLAVA: Large Language and Vision Assistant</vt:lpstr>
      <vt:lpstr>GPT-assisted Visual Instruction Data Generation</vt:lpstr>
      <vt:lpstr>Three Different Types of Instruction-Following Data</vt:lpstr>
      <vt:lpstr>PowerPoint Presentation</vt:lpstr>
      <vt:lpstr>Prompts for Instruction-Following Data Generation</vt:lpstr>
      <vt:lpstr>PowerPoint Presentation</vt:lpstr>
      <vt:lpstr>Visual Instruction Tuning Architecture</vt:lpstr>
      <vt:lpstr>Training</vt:lpstr>
      <vt:lpstr>Training</vt:lpstr>
      <vt:lpstr>Two-stage Instruction-tuning Procedures</vt:lpstr>
      <vt:lpstr>Two-stage Instruction-tuning Procedures</vt:lpstr>
      <vt:lpstr>Application: Multimodal ChatBot</vt:lpstr>
      <vt:lpstr>PowerPoint Presentation</vt:lpstr>
      <vt:lpstr>Application: Science Question Answering</vt:lpstr>
      <vt:lpstr>PowerPoint Presentation</vt:lpstr>
      <vt:lpstr>Interacting with CLIP </vt:lpstr>
      <vt:lpstr>Thanks!</vt:lpstr>
    </vt:vector>
  </TitlesOfParts>
  <Company>HEC Montréal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Clustering</dc:title>
  <dc:creator>jian tang</dc:creator>
  <cp:lastModifiedBy>Jian Tang</cp:lastModifiedBy>
  <cp:revision>327</cp:revision>
  <dcterms:created xsi:type="dcterms:W3CDTF">2018-09-11T21:06:02Z</dcterms:created>
  <dcterms:modified xsi:type="dcterms:W3CDTF">2024-11-14T12:28:05Z</dcterms:modified>
</cp:coreProperties>
</file>