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351" r:id="rId2"/>
    <p:sldId id="572" r:id="rId3"/>
    <p:sldId id="568" r:id="rId4"/>
    <p:sldId id="569" r:id="rId5"/>
    <p:sldId id="570" r:id="rId6"/>
    <p:sldId id="574" r:id="rId7"/>
    <p:sldId id="575" r:id="rId8"/>
    <p:sldId id="576" r:id="rId9"/>
    <p:sldId id="577" r:id="rId10"/>
    <p:sldId id="573" r:id="rId11"/>
    <p:sldId id="606" r:id="rId12"/>
    <p:sldId id="567" r:id="rId13"/>
    <p:sldId id="579" r:id="rId14"/>
    <p:sldId id="580" r:id="rId15"/>
    <p:sldId id="581" r:id="rId16"/>
    <p:sldId id="582" r:id="rId17"/>
    <p:sldId id="607" r:id="rId18"/>
    <p:sldId id="584" r:id="rId19"/>
    <p:sldId id="585" r:id="rId20"/>
    <p:sldId id="599" r:id="rId21"/>
    <p:sldId id="605" r:id="rId22"/>
    <p:sldId id="601" r:id="rId23"/>
    <p:sldId id="600" r:id="rId24"/>
    <p:sldId id="587" r:id="rId25"/>
    <p:sldId id="592" r:id="rId26"/>
    <p:sldId id="593" r:id="rId27"/>
    <p:sldId id="588" r:id="rId28"/>
    <p:sldId id="594" r:id="rId29"/>
    <p:sldId id="589" r:id="rId30"/>
    <p:sldId id="596" r:id="rId31"/>
    <p:sldId id="595" r:id="rId32"/>
    <p:sldId id="597" r:id="rId33"/>
    <p:sldId id="604" r:id="rId34"/>
    <p:sldId id="598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ian tang" initials="jt" lastIdx="1" clrIdx="0">
    <p:extLst>
      <p:ext uri="{19B8F6BF-5375-455C-9EA6-DF929625EA0E}">
        <p15:presenceInfo xmlns:p15="http://schemas.microsoft.com/office/powerpoint/2012/main" userId="S-1-5-21-2294777299-304657312-1235955825-26960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89"/>
    <p:restoredTop sz="94169"/>
  </p:normalViewPr>
  <p:slideViewPr>
    <p:cSldViewPr snapToGrid="0">
      <p:cViewPr varScale="1">
        <p:scale>
          <a:sx n="213" d="100"/>
          <a:sy n="213" d="100"/>
        </p:scale>
        <p:origin x="1720" y="184"/>
      </p:cViewPr>
      <p:guideLst/>
    </p:cSldViewPr>
  </p:slideViewPr>
  <p:outlineViewPr>
    <p:cViewPr>
      <p:scale>
        <a:sx n="33" d="100"/>
        <a:sy n="33" d="100"/>
      </p:scale>
      <p:origin x="0" y="-33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3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C4C8B7-AC26-4922-A012-A29B57C4ECFE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61ABBE-74E0-4DD6-974A-50B8C8A79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890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CA887-7947-6549-8D76-493BB46BBC8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813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8704A-95B2-4EC6-AB97-449348F56CA3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264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8704A-95B2-4EC6-AB97-449348F56CA3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655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8704A-95B2-4EC6-AB97-449348F56CA3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862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8704A-95B2-4EC6-AB97-449348F56CA3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07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8704A-95B2-4EC6-AB97-449348F56CA3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726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8704A-95B2-4EC6-AB97-449348F56CA3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01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8704A-95B2-4EC6-AB97-449348F56CA3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129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8704A-95B2-4EC6-AB97-449348F56CA3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674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8704A-95B2-4EC6-AB97-449348F56CA3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416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8704A-95B2-4EC6-AB97-449348F56CA3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692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8704A-95B2-4EC6-AB97-449348F56CA3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437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8704A-95B2-4EC6-AB97-449348F56CA3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7746A-4F4E-4097-8693-322D552D3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276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jian.tang@hec.ca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tiff"/><Relationship Id="rId4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chunyuan.li/" TargetMode="External"/><Relationship Id="rId2" Type="http://schemas.openxmlformats.org/officeDocument/2006/relationships/hyperlink" Target="https://hliu.cc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ages.cs.wisc.edu/~yongjaelee/" TargetMode="External"/><Relationship Id="rId4" Type="http://schemas.openxmlformats.org/officeDocument/2006/relationships/hyperlink" Target="https://qywu.github.io/about.html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search/cs?searchtype=author&amp;query=Sastry,+G" TargetMode="External"/><Relationship Id="rId13" Type="http://schemas.openxmlformats.org/officeDocument/2006/relationships/hyperlink" Target="https://arxiv.org/search/cs?searchtype=author&amp;query=Sutskever,+I" TargetMode="External"/><Relationship Id="rId3" Type="http://schemas.openxmlformats.org/officeDocument/2006/relationships/hyperlink" Target="https://arxiv.org/search/cs?searchtype=author&amp;query=Kim,+J+W" TargetMode="External"/><Relationship Id="rId7" Type="http://schemas.openxmlformats.org/officeDocument/2006/relationships/hyperlink" Target="https://arxiv.org/search/cs?searchtype=author&amp;query=Agarwal,+S" TargetMode="External"/><Relationship Id="rId12" Type="http://schemas.openxmlformats.org/officeDocument/2006/relationships/hyperlink" Target="https://arxiv.org/search/cs?searchtype=author&amp;query=Krueger,+G" TargetMode="External"/><Relationship Id="rId2" Type="http://schemas.openxmlformats.org/officeDocument/2006/relationships/hyperlink" Target="https://arxiv.org/search/cs?searchtype=author&amp;query=Radford,+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search/cs?searchtype=author&amp;query=Goh,+G" TargetMode="External"/><Relationship Id="rId11" Type="http://schemas.openxmlformats.org/officeDocument/2006/relationships/hyperlink" Target="https://arxiv.org/search/cs?searchtype=author&amp;query=Clark,+J" TargetMode="External"/><Relationship Id="rId5" Type="http://schemas.openxmlformats.org/officeDocument/2006/relationships/hyperlink" Target="https://arxiv.org/search/cs?searchtype=author&amp;query=Ramesh,+A" TargetMode="External"/><Relationship Id="rId10" Type="http://schemas.openxmlformats.org/officeDocument/2006/relationships/hyperlink" Target="https://arxiv.org/search/cs?searchtype=author&amp;query=Mishkin,+P" TargetMode="External"/><Relationship Id="rId4" Type="http://schemas.openxmlformats.org/officeDocument/2006/relationships/hyperlink" Target="https://arxiv.org/search/cs?searchtype=author&amp;query=Hallacy,+C" TargetMode="External"/><Relationship Id="rId9" Type="http://schemas.openxmlformats.org/officeDocument/2006/relationships/hyperlink" Target="https://arxiv.org/search/cs?searchtype=author&amp;query=Askell,+A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um.com/@elvenkim1/clip-by-openai-by-first-running-the-colab-7bbd8fc8ea07" TargetMode="External"/><Relationship Id="rId2" Type="http://schemas.openxmlformats.org/officeDocument/2006/relationships/hyperlink" Target="https://colab.research.google.com/drive/1NRdzNsk58h9APO-Wo7ot8UCRX9kWxMHg?usp=sharing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9D9AC-0A48-5C41-84B3-605D2ED017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153" y="1242856"/>
            <a:ext cx="11039911" cy="1270102"/>
          </a:xfrm>
        </p:spPr>
        <p:txBody>
          <a:bodyPr>
            <a:normAutofit/>
          </a:bodyPr>
          <a:lstStyle/>
          <a:p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Multi-modality</a:t>
            </a:r>
            <a:r>
              <a:rPr lang="zh-CN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17F857-EA1C-A54A-AEA4-25926C5432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9424" y="2626091"/>
            <a:ext cx="9144000" cy="1655762"/>
          </a:xfrm>
        </p:spPr>
        <p:txBody>
          <a:bodyPr>
            <a:normAutofit fontScale="77500" lnSpcReduction="20000"/>
          </a:bodyPr>
          <a:lstStyle/>
          <a:p>
            <a:r>
              <a:rPr lang="en-US" altLang="zh-Han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Jian Tang </a:t>
            </a:r>
          </a:p>
          <a:p>
            <a:r>
              <a:rPr lang="en-US" altLang="zh-Han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HEC Montreal</a:t>
            </a:r>
          </a:p>
          <a:p>
            <a:r>
              <a:rPr lang="en-US" altLang="zh-Han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Mila-Quebec AI Institute</a:t>
            </a:r>
          </a:p>
          <a:p>
            <a:r>
              <a:rPr lang="en-US" altLang="zh-Han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CIFAR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Chair</a:t>
            </a:r>
            <a:endParaRPr lang="en-US" altLang="zh-Han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Han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Email: </a:t>
            </a:r>
            <a:r>
              <a:rPr lang="en-US" altLang="zh-Hans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jian.tang@hec.ca</a:t>
            </a:r>
            <a:endParaRPr lang="en-US" altLang="zh-Han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9B210F-6542-8D41-A398-93783A5C5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5666"/>
          <a:stretch/>
        </p:blipFill>
        <p:spPr>
          <a:xfrm>
            <a:off x="3016940" y="4480748"/>
            <a:ext cx="1855659" cy="11938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470A74-47AA-064D-9980-4EB15AE504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1453" y="4208366"/>
            <a:ext cx="3421336" cy="171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5714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319D8-5F4E-C64D-E390-F580B8D7F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Implémentation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CD1A79-A932-B7B9-FAFC-47E9FA4FDC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D66500-FCD6-9180-2D37-A75A882F48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8232" y="158239"/>
            <a:ext cx="6371746" cy="648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3683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6940D4-BBA7-53F2-F446-3B0E30CC0D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98B94-A135-4BD6-0D4E-83B26C37F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Aperçu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4767D-9400-E5C2-040D-CA8A9B51D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CLIP : </a:t>
            </a:r>
            <a:r>
              <a:rPr lang="en-US" dirty="0" err="1"/>
              <a:t>Représentation</a:t>
            </a:r>
            <a:r>
              <a:rPr lang="en-US" dirty="0"/>
              <a:t> </a:t>
            </a:r>
            <a:r>
              <a:rPr lang="en-US" dirty="0" err="1"/>
              <a:t>conjointe</a:t>
            </a:r>
            <a:r>
              <a:rPr lang="en-US" dirty="0"/>
              <a:t> de </a:t>
            </a:r>
            <a:r>
              <a:rPr lang="en-US" dirty="0" err="1"/>
              <a:t>texte</a:t>
            </a:r>
            <a:r>
              <a:rPr lang="en-US" dirty="0"/>
              <a:t> et </a:t>
            </a:r>
            <a:r>
              <a:rPr lang="en-US" dirty="0" err="1"/>
              <a:t>d'image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DALL-E-2 : </a:t>
            </a:r>
            <a:r>
              <a:rPr lang="en-US" dirty="0" err="1">
                <a:solidFill>
                  <a:srgbClr val="C00000"/>
                </a:solidFill>
              </a:rPr>
              <a:t>Génération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d'images</a:t>
            </a:r>
            <a:r>
              <a:rPr lang="en-US" dirty="0">
                <a:solidFill>
                  <a:srgbClr val="C00000"/>
                </a:solidFill>
              </a:rPr>
              <a:t> à </a:t>
            </a:r>
            <a:r>
              <a:rPr lang="en-US" dirty="0" err="1">
                <a:solidFill>
                  <a:srgbClr val="C00000"/>
                </a:solidFill>
              </a:rPr>
              <a:t>partir</a:t>
            </a:r>
            <a:r>
              <a:rPr lang="en-US" dirty="0">
                <a:solidFill>
                  <a:srgbClr val="C00000"/>
                </a:solidFill>
              </a:rPr>
              <a:t> de </a:t>
            </a:r>
            <a:r>
              <a:rPr lang="en-US" dirty="0" err="1">
                <a:solidFill>
                  <a:srgbClr val="C00000"/>
                </a:solidFill>
              </a:rPr>
              <a:t>texte</a:t>
            </a:r>
            <a:endParaRPr lang="en-US" dirty="0">
              <a:solidFill>
                <a:srgbClr val="C00000"/>
              </a:solidFill>
            </a:endParaRPr>
          </a:p>
          <a:p>
            <a:endParaRPr lang="en-US" altLang="zh-CN" dirty="0"/>
          </a:p>
          <a:p>
            <a:endParaRPr lang="en-US" altLang="zh-CN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/>
              <a:t>LLaVA</a:t>
            </a:r>
            <a:r>
              <a:rPr lang="en-US" dirty="0"/>
              <a:t> : Chatbot multimodal</a:t>
            </a:r>
            <a:br>
              <a:rPr lang="en-US" dirty="0"/>
            </a:b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dirty="0"/>
          </a:p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32002712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95318-2E1C-2AD5-F3DA-9D03ABE28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DALL-E-2 : </a:t>
            </a:r>
            <a:r>
              <a:rPr lang="en-US" dirty="0" err="1">
                <a:solidFill>
                  <a:srgbClr val="C00000"/>
                </a:solidFill>
              </a:rPr>
              <a:t>Génération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d'images</a:t>
            </a:r>
            <a:r>
              <a:rPr lang="en-US" dirty="0">
                <a:solidFill>
                  <a:srgbClr val="C00000"/>
                </a:solidFill>
              </a:rPr>
              <a:t> à </a:t>
            </a:r>
            <a:r>
              <a:rPr lang="en-US" dirty="0" err="1">
                <a:solidFill>
                  <a:srgbClr val="C00000"/>
                </a:solidFill>
              </a:rPr>
              <a:t>partir</a:t>
            </a:r>
            <a:r>
              <a:rPr lang="en-US" dirty="0">
                <a:solidFill>
                  <a:srgbClr val="C00000"/>
                </a:solidFill>
              </a:rPr>
              <a:t> de </a:t>
            </a:r>
            <a:r>
              <a:rPr lang="en-US" dirty="0" err="1">
                <a:solidFill>
                  <a:srgbClr val="C00000"/>
                </a:solidFill>
              </a:rPr>
              <a:t>texte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737D95-B5DC-E00E-7A4A-8003B8083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202469-634A-3119-1032-C8FFB7244C85}"/>
              </a:ext>
            </a:extLst>
          </p:cNvPr>
          <p:cNvSpPr txBox="1"/>
          <p:nvPr/>
        </p:nvSpPr>
        <p:spPr>
          <a:xfrm>
            <a:off x="1386540" y="6262042"/>
            <a:ext cx="102376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200" i="0" dirty="0">
                <a:solidFill>
                  <a:srgbClr val="000000"/>
                </a:solidFill>
                <a:effectLst/>
                <a:latin typeface="Lucida Grande" panose="020B0600040502020204" pitchFamily="34" charset="0"/>
              </a:rPr>
              <a:t>Aditya Ramesh, Prafulla </a:t>
            </a:r>
            <a:r>
              <a:rPr lang="en-US" sz="1200" i="0" dirty="0" err="1">
                <a:solidFill>
                  <a:srgbClr val="000000"/>
                </a:solidFill>
                <a:effectLst/>
                <a:latin typeface="Lucida Grande" panose="020B0600040502020204" pitchFamily="34" charset="0"/>
              </a:rPr>
              <a:t>Dhariwal</a:t>
            </a:r>
            <a:r>
              <a:rPr lang="en-US" sz="1200" i="0" dirty="0">
                <a:solidFill>
                  <a:srgbClr val="000000"/>
                </a:solidFill>
                <a:effectLst/>
                <a:latin typeface="Lucida Grande" panose="020B0600040502020204" pitchFamily="34" charset="0"/>
              </a:rPr>
              <a:t>, Alex Nichol, Casey Chu, Mark Chen</a:t>
            </a:r>
            <a:r>
              <a:rPr lang="en-US" altLang="zh-CN" sz="1200" i="0" dirty="0">
                <a:solidFill>
                  <a:srgbClr val="000000"/>
                </a:solidFill>
                <a:effectLst/>
                <a:latin typeface="Lucida Grande" panose="020B0600040502020204" pitchFamily="34" charset="0"/>
              </a:rPr>
              <a:t>.</a:t>
            </a:r>
            <a:r>
              <a:rPr lang="zh-CN" altLang="en-US" sz="1200" i="0" dirty="0">
                <a:solidFill>
                  <a:srgbClr val="000000"/>
                </a:solidFill>
                <a:effectLst/>
                <a:latin typeface="Lucida Grande" panose="020B0600040502020204" pitchFamily="34" charset="0"/>
              </a:rPr>
              <a:t> </a:t>
            </a:r>
            <a:r>
              <a:rPr lang="en-US" sz="1200" b="1" i="0" dirty="0">
                <a:solidFill>
                  <a:srgbClr val="000000"/>
                </a:solidFill>
                <a:effectLst/>
                <a:latin typeface="Lucida Grande" panose="020B0600040502020204" pitchFamily="34" charset="0"/>
              </a:rPr>
              <a:t>Hierarchical Text-Conditional Image Generation with CLIP </a:t>
            </a:r>
            <a:r>
              <a:rPr lang="en-US" sz="1200" b="1" i="0" dirty="0" err="1">
                <a:solidFill>
                  <a:srgbClr val="000000"/>
                </a:solidFill>
                <a:effectLst/>
                <a:latin typeface="Lucida Grande" panose="020B0600040502020204" pitchFamily="34" charset="0"/>
              </a:rPr>
              <a:t>Latents</a:t>
            </a:r>
            <a:r>
              <a:rPr lang="en-US" altLang="zh-CN" sz="1200" b="1" i="0" dirty="0">
                <a:solidFill>
                  <a:srgbClr val="000000"/>
                </a:solidFill>
                <a:effectLst/>
                <a:latin typeface="Lucida Grande" panose="020B0600040502020204" pitchFamily="34" charset="0"/>
              </a:rPr>
              <a:t>.</a:t>
            </a:r>
            <a:r>
              <a:rPr lang="zh-CN" altLang="en-US" sz="1200" b="1" i="0" dirty="0">
                <a:solidFill>
                  <a:srgbClr val="000000"/>
                </a:solidFill>
                <a:effectLst/>
                <a:latin typeface="Lucida Grande" panose="020B0600040502020204" pitchFamily="34" charset="0"/>
              </a:rPr>
              <a:t> </a:t>
            </a:r>
            <a:r>
              <a:rPr lang="en-US" altLang="zh-CN" sz="1200" i="0" dirty="0">
                <a:solidFill>
                  <a:srgbClr val="000000"/>
                </a:solidFill>
                <a:effectLst/>
                <a:latin typeface="Lucida Grande" panose="020B0600040502020204" pitchFamily="34" charset="0"/>
              </a:rPr>
              <a:t>arXiv:2204.06125.</a:t>
            </a:r>
            <a:r>
              <a:rPr lang="zh-CN" altLang="en-US" sz="1200" i="0" dirty="0">
                <a:solidFill>
                  <a:srgbClr val="000000"/>
                </a:solidFill>
                <a:effectLst/>
                <a:latin typeface="Lucida Grande" panose="020B0600040502020204" pitchFamily="34" charset="0"/>
              </a:rPr>
              <a:t> </a:t>
            </a:r>
            <a:endParaRPr lang="en-CN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61AB09-CC64-5DF0-EAA2-E6BA1AA559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04" r="-4811" b="35586"/>
          <a:stretch/>
        </p:blipFill>
        <p:spPr>
          <a:xfrm>
            <a:off x="627527" y="2006349"/>
            <a:ext cx="5869859" cy="40285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476A25-48A1-A7D8-96EC-BB68827711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4593"/>
          <a:stretch/>
        </p:blipFill>
        <p:spPr>
          <a:xfrm>
            <a:off x="6423548" y="3119296"/>
            <a:ext cx="5111042" cy="208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2847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4E67A-02A7-CF71-5539-FCA5E8690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Architecture du </a:t>
            </a:r>
            <a:r>
              <a:rPr lang="en-US" b="1" dirty="0" err="1"/>
              <a:t>Modèle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2F2C59-5642-3D7A-626F-CDCCE90B80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14605"/>
            <a:ext cx="10515600" cy="4351338"/>
          </a:xfrm>
        </p:spPr>
        <p:txBody>
          <a:bodyPr>
            <a:normAutofit fontScale="92500" lnSpcReduction="20000"/>
          </a:bodyPr>
          <a:lstStyle/>
          <a:p>
            <a:endParaRPr lang="en-CN" dirty="0"/>
          </a:p>
          <a:p>
            <a:endParaRPr lang="en-CN" dirty="0"/>
          </a:p>
          <a:p>
            <a:endParaRPr lang="en-CN" dirty="0"/>
          </a:p>
          <a:p>
            <a:endParaRPr lang="en-CN" dirty="0"/>
          </a:p>
          <a:p>
            <a:pPr marL="0" indent="0">
              <a:buNone/>
            </a:pPr>
            <a:endParaRPr lang="en-CN" dirty="0"/>
          </a:p>
          <a:p>
            <a:r>
              <a:rPr lang="en-US" dirty="0" err="1"/>
              <a:t>Apprentissage</a:t>
            </a:r>
            <a:r>
              <a:rPr lang="en-US" dirty="0"/>
              <a:t> d'un </a:t>
            </a:r>
            <a:r>
              <a:rPr lang="en-US" dirty="0" err="1"/>
              <a:t>espace</a:t>
            </a:r>
            <a:r>
              <a:rPr lang="en-US" dirty="0"/>
              <a:t> de </a:t>
            </a:r>
            <a:r>
              <a:rPr lang="en-US" dirty="0" err="1"/>
              <a:t>représentation</a:t>
            </a:r>
            <a:r>
              <a:rPr lang="en-US" dirty="0"/>
              <a:t> conjoint pour le </a:t>
            </a:r>
            <a:r>
              <a:rPr lang="en-US" dirty="0" err="1"/>
              <a:t>texte</a:t>
            </a:r>
            <a:r>
              <a:rPr lang="en-US" dirty="0"/>
              <a:t> et les images </a:t>
            </a:r>
            <a:r>
              <a:rPr lang="en-US" dirty="0" err="1"/>
              <a:t>basé</a:t>
            </a:r>
            <a:r>
              <a:rPr lang="en-US" dirty="0"/>
              <a:t> sur CLIP</a:t>
            </a:r>
          </a:p>
          <a:p>
            <a:r>
              <a:rPr lang="en-US" dirty="0"/>
              <a:t>Une </a:t>
            </a:r>
            <a:r>
              <a:rPr lang="en-US" dirty="0" err="1"/>
              <a:t>intégration</a:t>
            </a:r>
            <a:r>
              <a:rPr lang="en-US" dirty="0"/>
              <a:t> de </a:t>
            </a:r>
            <a:r>
              <a:rPr lang="en-US" dirty="0" err="1"/>
              <a:t>texte</a:t>
            </a:r>
            <a:r>
              <a:rPr lang="en-US" dirty="0"/>
              <a:t> CLIP </a:t>
            </a:r>
            <a:r>
              <a:rPr lang="en-US" dirty="0" err="1"/>
              <a:t>alimentée</a:t>
            </a:r>
            <a:r>
              <a:rPr lang="en-US" dirty="0"/>
              <a:t> dans un </a:t>
            </a:r>
            <a:r>
              <a:rPr lang="en-US" dirty="0" err="1"/>
              <a:t>modèle</a:t>
            </a:r>
            <a:r>
              <a:rPr lang="en-US" dirty="0"/>
              <a:t> </a:t>
            </a:r>
            <a:r>
              <a:rPr lang="en-US" dirty="0" err="1"/>
              <a:t>autorégressif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de diffusion pour </a:t>
            </a:r>
            <a:r>
              <a:rPr lang="en-US" dirty="0" err="1"/>
              <a:t>produire</a:t>
            </a:r>
            <a:r>
              <a:rPr lang="en-US" dirty="0"/>
              <a:t> </a:t>
            </a:r>
            <a:r>
              <a:rPr lang="en-US" dirty="0" err="1"/>
              <a:t>une</a:t>
            </a:r>
            <a:r>
              <a:rPr lang="en-US" dirty="0"/>
              <a:t> </a:t>
            </a:r>
            <a:r>
              <a:rPr lang="en-US" dirty="0" err="1"/>
              <a:t>intégration</a:t>
            </a:r>
            <a:r>
              <a:rPr lang="en-US" dirty="0"/>
              <a:t> </a:t>
            </a:r>
            <a:r>
              <a:rPr lang="en-US" dirty="0" err="1"/>
              <a:t>d'image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/>
              <a:t>Génération</a:t>
            </a:r>
            <a:r>
              <a:rPr lang="en-US" dirty="0"/>
              <a:t> de </a:t>
            </a:r>
            <a:r>
              <a:rPr lang="en-US" dirty="0" err="1"/>
              <a:t>l'image</a:t>
            </a:r>
            <a:r>
              <a:rPr lang="en-US" dirty="0"/>
              <a:t> finale avec un </a:t>
            </a:r>
            <a:r>
              <a:rPr lang="en-US" dirty="0" err="1"/>
              <a:t>décodeur</a:t>
            </a:r>
            <a:r>
              <a:rPr lang="en-US" dirty="0"/>
              <a:t> de diffusion </a:t>
            </a:r>
            <a:r>
              <a:rPr lang="en-US" dirty="0" err="1"/>
              <a:t>conditionné</a:t>
            </a:r>
            <a:r>
              <a:rPr lang="en-US" dirty="0"/>
              <a:t> par </a:t>
            </a:r>
            <a:r>
              <a:rPr lang="en-US" dirty="0" err="1"/>
              <a:t>l'intégration</a:t>
            </a:r>
            <a:r>
              <a:rPr lang="en-US" dirty="0"/>
              <a:t> </a:t>
            </a:r>
            <a:r>
              <a:rPr lang="en-US" dirty="0" err="1"/>
              <a:t>d'image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319D3D-B8A6-CD92-FA2F-AC9AEEF71D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840"/>
          <a:stretch/>
        </p:blipFill>
        <p:spPr>
          <a:xfrm>
            <a:off x="1922930" y="1326777"/>
            <a:ext cx="7772400" cy="3006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4336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743F6-BCD2-E797-BB30-48FE0A9C2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La formulation </a:t>
            </a:r>
            <a:r>
              <a:rPr lang="en-US" b="1" dirty="0" err="1"/>
              <a:t>probabiliste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5B9A9A0-642F-2ACB-F204-09915445407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err="1"/>
                  <a:t>Étant</a:t>
                </a:r>
                <a:r>
                  <a:rPr lang="en-US" dirty="0"/>
                  <a:t> </a:t>
                </a:r>
                <a:r>
                  <a:rPr lang="en-US" dirty="0" err="1"/>
                  <a:t>donné</a:t>
                </a:r>
                <a:r>
                  <a:rPr lang="en-US" dirty="0"/>
                  <a:t> </a:t>
                </a:r>
                <a:r>
                  <a:rPr lang="en-US" dirty="0" err="1"/>
                  <a:t>une</a:t>
                </a:r>
                <a:r>
                  <a:rPr lang="en-US" dirty="0"/>
                  <a:t> </a:t>
                </a:r>
                <a:r>
                  <a:rPr lang="en-US" dirty="0" err="1"/>
                  <a:t>paire</a:t>
                </a:r>
                <a:r>
                  <a:rPr lang="en-US" dirty="0"/>
                  <a:t> </a:t>
                </a:r>
                <a:r>
                  <a:rPr lang="en-US" dirty="0" err="1"/>
                  <a:t>d'image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et </a:t>
                </a:r>
                <a:r>
                  <a:rPr lang="en-US" dirty="0" err="1"/>
                  <a:t>sa</a:t>
                </a:r>
                <a:r>
                  <a:rPr lang="en-US" dirty="0"/>
                  <a:t> </a:t>
                </a:r>
                <a:r>
                  <a:rPr lang="en-US" dirty="0" err="1"/>
                  <a:t>légende</a:t>
                </a:r>
                <a:r>
                  <a:rPr lang="en-US" dirty="0"/>
                  <a:t> </a:t>
                </a:r>
                <a:r>
                  <a:rPr lang="en-US" dirty="0" err="1"/>
                  <a:t>correspondante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altLang="zh-CN" dirty="0"/>
                  <a:t>,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zh-CN" altLang="en-US" dirty="0"/>
                  <a:t> </a:t>
                </a:r>
                <a:r>
                  <a:rPr lang="en-US" dirty="0" err="1"/>
                  <a:t>sont</a:t>
                </a:r>
                <a:r>
                  <a:rPr lang="en-US" dirty="0"/>
                  <a:t> </a:t>
                </a:r>
                <a:r>
                  <a:rPr lang="en-US" dirty="0" err="1"/>
                  <a:t>respectivement</a:t>
                </a:r>
                <a:r>
                  <a:rPr lang="en-US" dirty="0"/>
                  <a:t> les </a:t>
                </a:r>
                <a:r>
                  <a:rPr lang="en-US" dirty="0" err="1"/>
                  <a:t>intégrations</a:t>
                </a:r>
                <a:r>
                  <a:rPr lang="en-US" dirty="0"/>
                  <a:t> </a:t>
                </a:r>
                <a:r>
                  <a:rPr lang="en-US" dirty="0" err="1"/>
                  <a:t>d'images</a:t>
                </a:r>
                <a:r>
                  <a:rPr lang="en-US" dirty="0"/>
                  <a:t> et de </a:t>
                </a:r>
                <a:r>
                  <a:rPr lang="en-US" dirty="0" err="1"/>
                  <a:t>texte</a:t>
                </a:r>
                <a:r>
                  <a:rPr lang="en-US" dirty="0"/>
                  <a:t>. Nous </a:t>
                </a:r>
                <a:r>
                  <a:rPr lang="en-US" dirty="0" err="1"/>
                  <a:t>définissons</a:t>
                </a:r>
                <a:r>
                  <a:rPr lang="en-US" dirty="0"/>
                  <a:t> le </a:t>
                </a:r>
                <a:r>
                  <a:rPr lang="en-US" dirty="0" err="1"/>
                  <a:t>modèle</a:t>
                </a:r>
                <a:r>
                  <a:rPr lang="en-US" dirty="0"/>
                  <a:t> </a:t>
                </a:r>
                <a:r>
                  <a:rPr lang="en-US" dirty="0" err="1"/>
                  <a:t>génératif</a:t>
                </a:r>
                <a:r>
                  <a:rPr lang="en-US" dirty="0"/>
                  <a:t> </a:t>
                </a:r>
                <a:r>
                  <a:rPr lang="en-US" dirty="0" err="1"/>
                  <a:t>comme</a:t>
                </a:r>
                <a:r>
                  <a:rPr lang="en-US" dirty="0"/>
                  <a:t> suit :</a:t>
                </a:r>
                <a:endParaRPr lang="en-US" altLang="zh-CN" dirty="0"/>
              </a:p>
              <a:p>
                <a:pPr lvl="1"/>
                <a:r>
                  <a:rPr lang="en-US" dirty="0"/>
                  <a:t>Un </a:t>
                </a:r>
                <a:r>
                  <a:rPr lang="en-US" b="1" dirty="0"/>
                  <a:t>prior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altLang="zh-CN" b="0" i="0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zh-CN" altLang="en-US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err="1"/>
                  <a:t>roduit</a:t>
                </a:r>
                <a:r>
                  <a:rPr lang="en-US" dirty="0"/>
                  <a:t> les </a:t>
                </a:r>
                <a:r>
                  <a:rPr lang="en-US" dirty="0" err="1"/>
                  <a:t>intégrations</a:t>
                </a:r>
                <a:r>
                  <a:rPr lang="en-US" dirty="0"/>
                  <a:t> </a:t>
                </a:r>
                <a:r>
                  <a:rPr lang="en-US" dirty="0" err="1"/>
                  <a:t>d‘images</a:t>
                </a:r>
                <a:r>
                  <a:rPr lang="en-US" dirty="0"/>
                  <a:t> CLIP</a:t>
                </a:r>
                <a14:m>
                  <m:oMath xmlns:m="http://schemas.openxmlformats.org/officeDocument/2006/math">
                    <m:r>
                      <a:rPr lang="zh-CN" altLang="en-US" b="0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zh-CN" altLang="en-US" dirty="0"/>
                  <a:t> </a:t>
                </a:r>
                <a:r>
                  <a:rPr lang="en-US" dirty="0" err="1"/>
                  <a:t>conditionnées</a:t>
                </a:r>
                <a:r>
                  <a:rPr lang="en-US" dirty="0"/>
                  <a:t> par les </a:t>
                </a:r>
                <a:r>
                  <a:rPr lang="en-US" dirty="0" err="1"/>
                  <a:t>légendes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altLang="zh-CN" dirty="0"/>
                  <a:t>;</a:t>
                </a:r>
              </a:p>
              <a:p>
                <a:pPr lvl="1"/>
                <a:r>
                  <a:rPr lang="en-US" dirty="0"/>
                  <a:t>Un </a:t>
                </a:r>
                <a:r>
                  <a:rPr lang="en-US" b="1" dirty="0" err="1"/>
                  <a:t>decodeur</a:t>
                </a:r>
                <a:r>
                  <a:rPr lang="zh-CN" altLang="en-US" b="1" dirty="0"/>
                  <a:t>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altLang="zh-CN" b="0" i="0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zh-CN" altLang="en-US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err="1"/>
                  <a:t>génère</a:t>
                </a:r>
                <a:r>
                  <a:rPr lang="en-US" dirty="0"/>
                  <a:t> </a:t>
                </a:r>
                <a:r>
                  <a:rPr lang="en-US" dirty="0" err="1"/>
                  <a:t>l‘image</a:t>
                </a:r>
                <a:r>
                  <a:rPr lang="en-US" dirty="0"/>
                  <a:t> finale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r>
                      <a:rPr lang="zh-CN" alt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dirty="0" err="1"/>
                  <a:t>en</a:t>
                </a:r>
                <a:r>
                  <a:rPr lang="en-US" dirty="0"/>
                  <a:t> se </a:t>
                </a:r>
                <a:r>
                  <a:rPr lang="en-US" dirty="0" err="1"/>
                  <a:t>basant</a:t>
                </a:r>
                <a:r>
                  <a:rPr lang="en-US" dirty="0"/>
                  <a:t> sur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CN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5B9A9A0-642F-2ACB-F204-09915445407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A40FF94B-58E4-8A54-0B9C-087FAEFFE3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1723" y="4622800"/>
            <a:ext cx="60198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6994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D611BAE-50B7-DB2A-4843-3F62D3D98B3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altLang="zh-CN" dirty="0" err="1"/>
                  <a:t>D</a:t>
                </a:r>
                <a:r>
                  <a:rPr lang="en-US" dirty="0" err="1"/>
                  <a:t>ecodeur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endParaRPr lang="en-CN" dirty="0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D611BAE-50B7-DB2A-4843-3F62D3D98B3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41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B948FC-FB3E-77C3-2170-0404727C1B0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Un </a:t>
                </a:r>
                <a:r>
                  <a:rPr lang="en-US" dirty="0" err="1"/>
                  <a:t>modèle</a:t>
                </a:r>
                <a:r>
                  <a:rPr lang="en-US" dirty="0"/>
                  <a:t> de diffusion U-Net pour la </a:t>
                </a:r>
                <a:r>
                  <a:rPr lang="en-US" dirty="0" err="1"/>
                  <a:t>génération</a:t>
                </a:r>
                <a:r>
                  <a:rPr lang="en-US" dirty="0"/>
                  <a:t> </a:t>
                </a:r>
                <a:r>
                  <a:rPr lang="en-US" dirty="0" err="1"/>
                  <a:t>d'images</a:t>
                </a:r>
                <a:r>
                  <a:rPr lang="en-US" dirty="0"/>
                  <a:t> </a:t>
                </a:r>
                <a:r>
                  <a:rPr lang="en-US" dirty="0" err="1"/>
                  <a:t>conditionné</a:t>
                </a:r>
                <a:r>
                  <a:rPr lang="en-US" dirty="0"/>
                  <a:t> par </a:t>
                </a:r>
                <a:r>
                  <a:rPr lang="en-US" dirty="0" err="1"/>
                  <a:t>l'intégration</a:t>
                </a:r>
                <a:r>
                  <a:rPr lang="en-US" dirty="0"/>
                  <a:t> </a:t>
                </a:r>
                <a:r>
                  <a:rPr lang="en-US" dirty="0" err="1"/>
                  <a:t>d'image</a:t>
                </a:r>
                <a:r>
                  <a:rPr lang="en-US" dirty="0"/>
                  <a:t> CLIP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CN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B948FC-FB3E-77C3-2170-0404727C1B0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>
            <a:extLst>
              <a:ext uri="{FF2B5EF4-FFF2-40B4-BE49-F238E27FC236}">
                <a16:creationId xmlns:a16="http://schemas.microsoft.com/office/drawing/2014/main" id="{5305676F-B1E7-A383-EE56-C1A5B8EFF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412" y="2859868"/>
            <a:ext cx="5652247" cy="2664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43175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F0EC3F9-57A7-35BB-4A92-0F7D0225D9A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Prior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endParaRPr lang="en-CN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F0EC3F9-57A7-35BB-4A92-0F7D0225D9A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41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72FF33E-D943-70F3-417F-0E782247376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65368"/>
                <a:ext cx="10515600" cy="4351338"/>
              </a:xfrm>
            </p:spPr>
            <p:txBody>
              <a:bodyPr>
                <a:normAutofit/>
              </a:bodyPr>
              <a:lstStyle/>
              <a:p>
                <a:pPr algn="l"/>
                <a:r>
                  <a:rPr lang="en-US" b="1" dirty="0"/>
                  <a:t>Diffusion Prior</a:t>
                </a:r>
                <a:r>
                  <a:rPr lang="en-US" dirty="0"/>
                  <a:t> </a:t>
                </a:r>
                <a:r>
                  <a:rPr lang="en-US" dirty="0" err="1"/>
                  <a:t>utilise</a:t>
                </a:r>
                <a:r>
                  <a:rPr lang="en-US" dirty="0"/>
                  <a:t> un </a:t>
                </a:r>
                <a:r>
                  <a:rPr lang="en-US" dirty="0" err="1"/>
                  <a:t>modèle</a:t>
                </a:r>
                <a:r>
                  <a:rPr lang="en-US" dirty="0"/>
                  <a:t> de diffusion sur </a:t>
                </a:r>
                <a:r>
                  <a:rPr lang="en-US" dirty="0" err="1"/>
                  <a:t>l'intégration</a:t>
                </a:r>
                <a:r>
                  <a:rPr lang="en-US" dirty="0"/>
                  <a:t> </a:t>
                </a:r>
                <a:r>
                  <a:rPr lang="en-US" dirty="0" err="1"/>
                  <a:t>d'image</a:t>
                </a:r>
                <a:r>
                  <a:rPr lang="en-US" dirty="0"/>
                  <a:t> CLIP. </a:t>
                </a:r>
                <a:r>
                  <a:rPr lang="en-US" dirty="0" err="1"/>
                  <a:t>L'entrée</a:t>
                </a:r>
                <a:r>
                  <a:rPr lang="en-US" dirty="0"/>
                  <a:t> de </a:t>
                </a:r>
                <a:r>
                  <a:rPr lang="en-US" dirty="0" err="1"/>
                  <a:t>ce</a:t>
                </a:r>
                <a:r>
                  <a:rPr lang="en-US" dirty="0"/>
                  <a:t> </a:t>
                </a:r>
                <a:r>
                  <a:rPr lang="en-US" dirty="0" err="1"/>
                  <a:t>modèle</a:t>
                </a:r>
                <a:r>
                  <a:rPr lang="en-US" dirty="0"/>
                  <a:t> </a:t>
                </a:r>
                <a:r>
                  <a:rPr lang="en-US" dirty="0" err="1"/>
                  <a:t>est</a:t>
                </a:r>
                <a:r>
                  <a:rPr lang="en-US" dirty="0"/>
                  <a:t> le </a:t>
                </a:r>
                <a:r>
                  <a:rPr lang="en-US" dirty="0" err="1"/>
                  <a:t>texte</a:t>
                </a:r>
                <a:r>
                  <a:rPr lang="en-US" dirty="0"/>
                  <a:t> </a:t>
                </a:r>
                <a:r>
                  <a:rPr lang="en-US" dirty="0" err="1"/>
                  <a:t>encodé</a:t>
                </a:r>
                <a:r>
                  <a:rPr lang="en-US" dirty="0"/>
                  <a:t>, </a:t>
                </a:r>
                <a:r>
                  <a:rPr lang="en-US" dirty="0" err="1"/>
                  <a:t>l'intégration</a:t>
                </a:r>
                <a:r>
                  <a:rPr lang="en-US" dirty="0"/>
                  <a:t> de </a:t>
                </a:r>
                <a:r>
                  <a:rPr lang="en-US" dirty="0" err="1"/>
                  <a:t>texte</a:t>
                </a:r>
                <a:r>
                  <a:rPr lang="en-US" dirty="0"/>
                  <a:t> CLIP, </a:t>
                </a:r>
                <a:r>
                  <a:rPr lang="en-US" dirty="0" err="1"/>
                  <a:t>l'instant</a:t>
                </a:r>
                <a:r>
                  <a:rPr lang="en-US" dirty="0"/>
                  <a:t> de diffusion, et </a:t>
                </a:r>
                <a:r>
                  <a:rPr lang="en-US" dirty="0" err="1"/>
                  <a:t>l'intégration</a:t>
                </a:r>
                <a:r>
                  <a:rPr lang="en-US" dirty="0"/>
                  <a:t> </a:t>
                </a:r>
                <a:r>
                  <a:rPr lang="en-US" dirty="0" err="1"/>
                  <a:t>d'image</a:t>
                </a:r>
                <a:r>
                  <a:rPr lang="en-US" dirty="0"/>
                  <a:t> CLIP avec bruit. Le </a:t>
                </a:r>
                <a:r>
                  <a:rPr lang="en-US" dirty="0" err="1"/>
                  <a:t>vecteur</a:t>
                </a:r>
                <a:r>
                  <a:rPr lang="en-US" dirty="0"/>
                  <a:t> </a:t>
                </a:r>
                <a:r>
                  <a:rPr lang="en-US" dirty="0" err="1"/>
                  <a:t>continu</a:t>
                </a:r>
                <a:r>
                  <a:rPr lang="en-US" dirty="0"/>
                  <a:t> zzz </a:t>
                </a:r>
                <a:r>
                  <a:rPr lang="en-US" dirty="0" err="1"/>
                  <a:t>est</a:t>
                </a:r>
                <a:r>
                  <a:rPr lang="en-US" dirty="0"/>
                  <a:t> </a:t>
                </a:r>
                <a:r>
                  <a:rPr lang="en-US" dirty="0" err="1"/>
                  <a:t>directement</a:t>
                </a:r>
                <a:r>
                  <a:rPr lang="en-US" dirty="0"/>
                  <a:t> </a:t>
                </a:r>
                <a:r>
                  <a:rPr lang="en-US" dirty="0" err="1"/>
                  <a:t>modélisé</a:t>
                </a:r>
                <a:r>
                  <a:rPr lang="en-US" dirty="0"/>
                  <a:t> </a:t>
                </a:r>
                <a:r>
                  <a:rPr lang="en-US" dirty="0" err="1"/>
                  <a:t>en</a:t>
                </a:r>
                <a:r>
                  <a:rPr lang="en-US" dirty="0"/>
                  <a:t> </a:t>
                </a:r>
                <a:r>
                  <a:rPr lang="en-US" dirty="0" err="1"/>
                  <a:t>utilisant</a:t>
                </a:r>
                <a:r>
                  <a:rPr lang="en-US" dirty="0"/>
                  <a:t> un </a:t>
                </a:r>
                <a:r>
                  <a:rPr lang="en-US" dirty="0" err="1"/>
                  <a:t>modèle</a:t>
                </a:r>
                <a:r>
                  <a:rPr lang="en-US" dirty="0"/>
                  <a:t> de diffusion </a:t>
                </a:r>
                <a:r>
                  <a:rPr lang="en-US" dirty="0" err="1"/>
                  <a:t>gaussien</a:t>
                </a:r>
                <a:r>
                  <a:rPr lang="en-US" dirty="0"/>
                  <a:t> </a:t>
                </a:r>
                <a:r>
                  <a:rPr lang="en-US" dirty="0" err="1"/>
                  <a:t>conditionné</a:t>
                </a:r>
                <a:r>
                  <a:rPr lang="en-US" dirty="0"/>
                  <a:t> par la </a:t>
                </a:r>
                <a:r>
                  <a:rPr lang="en-US" dirty="0" err="1"/>
                  <a:t>légende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.</a:t>
                </a:r>
                <a:br>
                  <a:rPr lang="en-US" dirty="0"/>
                </a:br>
                <a:endParaRPr lang="en-CN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72FF33E-D943-70F3-417F-0E782247376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65368"/>
                <a:ext cx="10515600" cy="4351338"/>
              </a:xfrm>
              <a:blipFill>
                <a:blip r:embed="rId3"/>
                <a:stretch>
                  <a:fillRect l="-1086" t="-2326" r="-844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>
            <a:extLst>
              <a:ext uri="{FF2B5EF4-FFF2-40B4-BE49-F238E27FC236}">
                <a16:creationId xmlns:a16="http://schemas.microsoft.com/office/drawing/2014/main" id="{8FFEDA47-3F86-75A1-8882-5903841A4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809" y="3687249"/>
            <a:ext cx="4938806" cy="2879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522352-BF12-600E-1036-EEF18753749B}"/>
              </a:ext>
            </a:extLst>
          </p:cNvPr>
          <p:cNvSpPr txBox="1"/>
          <p:nvPr/>
        </p:nvSpPr>
        <p:spPr>
          <a:xfrm>
            <a:off x="4326964" y="5635812"/>
            <a:ext cx="101601" cy="2808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/>
              <a:t>y</a:t>
            </a:r>
            <a:endParaRPr lang="en-CN" sz="1200" dirty="0"/>
          </a:p>
        </p:txBody>
      </p:sp>
    </p:spTree>
    <p:extLst>
      <p:ext uri="{BB962C8B-B14F-4D97-AF65-F5344CB8AC3E}">
        <p14:creationId xmlns:p14="http://schemas.microsoft.com/office/powerpoint/2010/main" val="20233706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E8BEAB-6675-BF7F-C1D6-8F6091DB38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759DA-D57D-9526-BB10-6426A68C3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Aperçu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32477B-4616-15AD-D74A-84F611A0E2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CLIP : </a:t>
            </a:r>
            <a:r>
              <a:rPr lang="en-US" dirty="0" err="1"/>
              <a:t>Représentation</a:t>
            </a:r>
            <a:r>
              <a:rPr lang="en-US" dirty="0"/>
              <a:t> </a:t>
            </a:r>
            <a:r>
              <a:rPr lang="en-US" dirty="0" err="1"/>
              <a:t>conjointe</a:t>
            </a:r>
            <a:r>
              <a:rPr lang="en-US" dirty="0"/>
              <a:t> de </a:t>
            </a:r>
            <a:r>
              <a:rPr lang="en-US" dirty="0" err="1"/>
              <a:t>texte</a:t>
            </a:r>
            <a:r>
              <a:rPr lang="en-US" dirty="0"/>
              <a:t> et </a:t>
            </a:r>
            <a:r>
              <a:rPr lang="en-US" dirty="0" err="1"/>
              <a:t>d'image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DALL-E-2 : </a:t>
            </a:r>
            <a:r>
              <a:rPr lang="en-US" dirty="0" err="1"/>
              <a:t>Génération</a:t>
            </a:r>
            <a:r>
              <a:rPr lang="en-US" dirty="0"/>
              <a:t> </a:t>
            </a:r>
            <a:r>
              <a:rPr lang="en-US" dirty="0" err="1"/>
              <a:t>d'images</a:t>
            </a:r>
            <a:r>
              <a:rPr lang="en-US" dirty="0"/>
              <a:t> à </a:t>
            </a:r>
            <a:r>
              <a:rPr lang="en-US" dirty="0" err="1"/>
              <a:t>partir</a:t>
            </a:r>
            <a:r>
              <a:rPr lang="en-US" dirty="0"/>
              <a:t> de </a:t>
            </a:r>
            <a:r>
              <a:rPr lang="en-US" dirty="0" err="1"/>
              <a:t>texte</a:t>
            </a:r>
            <a:endParaRPr lang="en-US" dirty="0"/>
          </a:p>
          <a:p>
            <a:endParaRPr lang="en-US" altLang="zh-CN" dirty="0"/>
          </a:p>
          <a:p>
            <a:endParaRPr lang="en-US" altLang="zh-CN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C00000"/>
                </a:solidFill>
              </a:rPr>
              <a:t>LLaVA</a:t>
            </a:r>
            <a:r>
              <a:rPr lang="en-US" dirty="0">
                <a:solidFill>
                  <a:srgbClr val="C00000"/>
                </a:solidFill>
              </a:rPr>
              <a:t> : Chatbot multimodal</a:t>
            </a:r>
            <a:br>
              <a:rPr lang="en-US" dirty="0">
                <a:solidFill>
                  <a:srgbClr val="C00000"/>
                </a:solidFill>
              </a:rPr>
            </a:br>
            <a:endParaRPr lang="en-US" altLang="zh-CN" dirty="0">
              <a:solidFill>
                <a:srgbClr val="C00000"/>
              </a:solidFill>
            </a:endParaRPr>
          </a:p>
          <a:p>
            <a:endParaRPr lang="en-US" altLang="zh-CN" dirty="0"/>
          </a:p>
          <a:p>
            <a:endParaRPr lang="en-US" altLang="zh-CN" dirty="0"/>
          </a:p>
          <a:p>
            <a:endParaRPr lang="en-US" dirty="0"/>
          </a:p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26924262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4C07B-7C6C-3973-27A4-3022CCA63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LLAVA:</a:t>
            </a:r>
            <a:r>
              <a:rPr lang="zh-CN" altLang="en-US" dirty="0"/>
              <a:t> </a:t>
            </a:r>
            <a:r>
              <a:rPr lang="en-US" altLang="zh-CN" dirty="0"/>
              <a:t>Large</a:t>
            </a:r>
            <a:r>
              <a:rPr lang="zh-CN" altLang="en-US" dirty="0"/>
              <a:t> </a:t>
            </a:r>
            <a:r>
              <a:rPr lang="en-US" altLang="zh-CN" dirty="0"/>
              <a:t>Language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Vision</a:t>
            </a:r>
            <a:r>
              <a:rPr lang="zh-CN" altLang="en-US" dirty="0"/>
              <a:t> </a:t>
            </a:r>
            <a:r>
              <a:rPr lang="en-US" altLang="zh-CN" dirty="0"/>
              <a:t>Assistant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CD52E1-93FA-0559-E6A7-0FB9BC0F22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Exploiter GPT-4 pour </a:t>
            </a:r>
            <a:r>
              <a:rPr lang="en-US" dirty="0" err="1"/>
              <a:t>générer</a:t>
            </a:r>
            <a:r>
              <a:rPr lang="en-US" dirty="0"/>
              <a:t> des données </a:t>
            </a:r>
            <a:r>
              <a:rPr lang="en-US" dirty="0" err="1"/>
              <a:t>d'instructions</a:t>
            </a:r>
            <a:r>
              <a:rPr lang="en-US" dirty="0"/>
              <a:t> </a:t>
            </a:r>
            <a:r>
              <a:rPr lang="en-US" dirty="0" err="1"/>
              <a:t>multimodales</a:t>
            </a:r>
            <a:r>
              <a:rPr lang="en-US" dirty="0"/>
              <a:t> langue-image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/>
              <a:t>Ajustement</a:t>
            </a:r>
            <a:r>
              <a:rPr lang="en-US" dirty="0"/>
              <a:t> des instructions sur </a:t>
            </a:r>
            <a:r>
              <a:rPr lang="en-US" dirty="0" err="1"/>
              <a:t>ces</a:t>
            </a:r>
            <a:r>
              <a:rPr lang="en-US" dirty="0"/>
              <a:t> données </a:t>
            </a:r>
            <a:r>
              <a:rPr lang="en-US" dirty="0" err="1"/>
              <a:t>générées</a:t>
            </a:r>
            <a:r>
              <a:rPr lang="en-US" dirty="0"/>
              <a:t> et construction d'un grand </a:t>
            </a:r>
            <a:r>
              <a:rPr lang="en-US" dirty="0" err="1"/>
              <a:t>modèle</a:t>
            </a:r>
            <a:r>
              <a:rPr lang="en-US" dirty="0"/>
              <a:t> multimodal de bout </a:t>
            </a:r>
            <a:r>
              <a:rPr lang="en-US" dirty="0" err="1"/>
              <a:t>en</a:t>
            </a:r>
            <a:r>
              <a:rPr lang="en-US" dirty="0"/>
              <a:t> bout 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/>
              <a:t>Connecte</a:t>
            </a:r>
            <a:r>
              <a:rPr lang="en-US" dirty="0"/>
              <a:t> un </a:t>
            </a:r>
            <a:r>
              <a:rPr lang="en-US" dirty="0" err="1"/>
              <a:t>encodeur</a:t>
            </a:r>
            <a:r>
              <a:rPr lang="en-US" dirty="0"/>
              <a:t> de vision et un </a:t>
            </a:r>
            <a:r>
              <a:rPr lang="en-US" dirty="0" err="1"/>
              <a:t>modèle</a:t>
            </a:r>
            <a:r>
              <a:rPr lang="en-US" dirty="0"/>
              <a:t> de </a:t>
            </a:r>
            <a:r>
              <a:rPr lang="en-US" dirty="0" err="1"/>
              <a:t>langage</a:t>
            </a:r>
            <a:r>
              <a:rPr lang="en-US" dirty="0"/>
              <a:t> de </a:t>
            </a:r>
            <a:r>
              <a:rPr lang="en-US" dirty="0" err="1"/>
              <a:t>grande</a:t>
            </a:r>
            <a:r>
              <a:rPr lang="en-US" dirty="0"/>
              <a:t> taille (LLM) pour </a:t>
            </a:r>
            <a:r>
              <a:rPr lang="en-US" dirty="0" err="1"/>
              <a:t>une</a:t>
            </a:r>
            <a:r>
              <a:rPr lang="en-US" dirty="0"/>
              <a:t> </a:t>
            </a:r>
            <a:r>
              <a:rPr lang="en-US" dirty="0" err="1"/>
              <a:t>compréhension</a:t>
            </a:r>
            <a:r>
              <a:rPr lang="en-US" dirty="0"/>
              <a:t> </a:t>
            </a:r>
            <a:r>
              <a:rPr lang="en-US" dirty="0" err="1"/>
              <a:t>visuelle</a:t>
            </a:r>
            <a:r>
              <a:rPr lang="en-US" dirty="0"/>
              <a:t> et </a:t>
            </a:r>
            <a:r>
              <a:rPr lang="en-US" dirty="0" err="1"/>
              <a:t>linguistique</a:t>
            </a:r>
            <a:r>
              <a:rPr lang="en-US" dirty="0"/>
              <a:t> de </a:t>
            </a:r>
            <a:r>
              <a:rPr lang="en-US" dirty="0" err="1"/>
              <a:t>portée</a:t>
            </a:r>
            <a:r>
              <a:rPr lang="en-US" dirty="0"/>
              <a:t> </a:t>
            </a:r>
            <a:r>
              <a:rPr lang="en-US" dirty="0" err="1"/>
              <a:t>générale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865A29-B99B-0DEC-F7E9-ACD93A2FAB1D}"/>
              </a:ext>
            </a:extLst>
          </p:cNvPr>
          <p:cNvSpPr txBox="1"/>
          <p:nvPr/>
        </p:nvSpPr>
        <p:spPr>
          <a:xfrm>
            <a:off x="1565833" y="6038463"/>
            <a:ext cx="86300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200" b="0" i="0" u="none" strike="noStrike" dirty="0">
                <a:solidFill>
                  <a:srgbClr val="F68946"/>
                </a:solidFill>
                <a:effectLst/>
                <a:latin typeface="Google Sans"/>
                <a:hlinkClick r:id="rId2"/>
              </a:rPr>
              <a:t>Haotian Liu</a:t>
            </a:r>
            <a:r>
              <a:rPr lang="en-US" sz="1200" b="0" i="0" u="none" strike="noStrike" baseline="30000" dirty="0">
                <a:solidFill>
                  <a:srgbClr val="F68946"/>
                </a:solidFill>
                <a:effectLst/>
                <a:latin typeface="Google Sans"/>
                <a:hlinkClick r:id="rId2"/>
              </a:rPr>
              <a:t>*</a:t>
            </a:r>
            <a:r>
              <a:rPr lang="en-US" sz="1200" b="0" i="0" dirty="0">
                <a:solidFill>
                  <a:srgbClr val="212529"/>
                </a:solidFill>
                <a:effectLst/>
                <a:latin typeface="Google Sans"/>
              </a:rPr>
              <a:t>, </a:t>
            </a:r>
            <a:r>
              <a:rPr lang="en-US" sz="1200" b="0" i="0" u="none" strike="noStrike" dirty="0">
                <a:solidFill>
                  <a:srgbClr val="008AD7"/>
                </a:solidFill>
                <a:effectLst/>
                <a:latin typeface="Google Sans"/>
                <a:hlinkClick r:id="rId3"/>
              </a:rPr>
              <a:t>Chunyuan Li</a:t>
            </a:r>
            <a:r>
              <a:rPr lang="en-US" sz="1200" b="0" i="0" u="none" strike="noStrike" baseline="30000" dirty="0">
                <a:solidFill>
                  <a:srgbClr val="008AD7"/>
                </a:solidFill>
                <a:effectLst/>
                <a:latin typeface="Google Sans"/>
                <a:hlinkClick r:id="rId3"/>
              </a:rPr>
              <a:t>*</a:t>
            </a:r>
            <a:r>
              <a:rPr lang="en-US" sz="1200" b="0" i="0" dirty="0">
                <a:solidFill>
                  <a:srgbClr val="212529"/>
                </a:solidFill>
                <a:effectLst/>
                <a:latin typeface="Google Sans"/>
              </a:rPr>
              <a:t>, </a:t>
            </a:r>
            <a:r>
              <a:rPr lang="en-US" sz="1200" b="0" i="0" u="none" strike="noStrike" dirty="0">
                <a:solidFill>
                  <a:srgbClr val="F2A900"/>
                </a:solidFill>
                <a:effectLst/>
                <a:latin typeface="Google Sans"/>
                <a:hlinkClick r:id="rId4"/>
              </a:rPr>
              <a:t>Qingyang Wu</a:t>
            </a:r>
            <a:r>
              <a:rPr lang="en-US" sz="1200" b="0" i="0" dirty="0">
                <a:solidFill>
                  <a:srgbClr val="212529"/>
                </a:solidFill>
                <a:effectLst/>
                <a:latin typeface="Google Sans"/>
              </a:rPr>
              <a:t>, </a:t>
            </a:r>
            <a:r>
              <a:rPr lang="en-US" sz="1200" b="0" i="0" u="none" strike="noStrike" dirty="0">
                <a:solidFill>
                  <a:srgbClr val="F68946"/>
                </a:solidFill>
                <a:effectLst/>
                <a:latin typeface="Google Sans"/>
                <a:hlinkClick r:id="rId5"/>
              </a:rPr>
              <a:t>Yong Jae Lee</a:t>
            </a:r>
            <a:r>
              <a:rPr lang="en-US" altLang="zh-CN" sz="1200" b="0" i="0" u="none" strike="noStrike" dirty="0">
                <a:solidFill>
                  <a:srgbClr val="F68946"/>
                </a:solidFill>
                <a:effectLst/>
                <a:latin typeface="Google Sans"/>
              </a:rPr>
              <a:t>.</a:t>
            </a:r>
            <a:r>
              <a:rPr lang="zh-CN" altLang="en-US" sz="1200" b="0" i="0" u="none" strike="noStrike" dirty="0">
                <a:solidFill>
                  <a:srgbClr val="F68946"/>
                </a:solidFill>
                <a:effectLst/>
                <a:latin typeface="Google Sans"/>
              </a:rPr>
              <a:t> </a:t>
            </a:r>
            <a:r>
              <a:rPr lang="en-US" sz="1200" b="1" i="0" dirty="0">
                <a:solidFill>
                  <a:srgbClr val="000000"/>
                </a:solidFill>
                <a:effectLst/>
                <a:latin typeface="Lucida Grande" panose="020B0600040502020204" pitchFamily="34" charset="0"/>
              </a:rPr>
              <a:t>Visual Instruction Tuning</a:t>
            </a:r>
            <a:r>
              <a:rPr lang="en-US" altLang="zh-CN" sz="1200" b="1" i="0" dirty="0">
                <a:solidFill>
                  <a:srgbClr val="000000"/>
                </a:solidFill>
                <a:effectLst/>
                <a:latin typeface="Lucida Grande" panose="020B0600040502020204" pitchFamily="34" charset="0"/>
              </a:rPr>
              <a:t>.</a:t>
            </a:r>
            <a:r>
              <a:rPr lang="zh-CN" altLang="en-US" sz="1200" b="1" i="0" dirty="0">
                <a:solidFill>
                  <a:srgbClr val="000000"/>
                </a:solidFill>
                <a:effectLst/>
                <a:latin typeface="Lucida Grande" panose="020B0600040502020204" pitchFamily="34" charset="0"/>
              </a:rPr>
              <a:t> </a:t>
            </a:r>
            <a:r>
              <a:rPr lang="en-US" altLang="zh-CN" sz="1200" b="1" i="0" dirty="0" err="1">
                <a:solidFill>
                  <a:srgbClr val="000000"/>
                </a:solidFill>
                <a:effectLst/>
                <a:latin typeface="Lucida Grande" panose="020B0600040502020204" pitchFamily="34" charset="0"/>
              </a:rPr>
              <a:t>NeurIPS</a:t>
            </a:r>
            <a:r>
              <a:rPr lang="zh-CN" altLang="en-US" sz="1200" b="1" i="0" dirty="0">
                <a:solidFill>
                  <a:srgbClr val="000000"/>
                </a:solidFill>
                <a:effectLst/>
                <a:latin typeface="Lucida Grande" panose="020B0600040502020204" pitchFamily="34" charset="0"/>
              </a:rPr>
              <a:t> </a:t>
            </a:r>
            <a:r>
              <a:rPr lang="en-US" altLang="zh-CN" sz="1200" b="1" i="0" dirty="0">
                <a:solidFill>
                  <a:srgbClr val="000000"/>
                </a:solidFill>
                <a:effectLst/>
                <a:latin typeface="Lucida Grande" panose="020B0600040502020204" pitchFamily="34" charset="0"/>
              </a:rPr>
              <a:t>2023.</a:t>
            </a:r>
            <a:endParaRPr lang="en-CN" sz="1200" dirty="0"/>
          </a:p>
        </p:txBody>
      </p:sp>
    </p:spTree>
    <p:extLst>
      <p:ext uri="{BB962C8B-B14F-4D97-AF65-F5344CB8AC3E}">
        <p14:creationId xmlns:p14="http://schemas.microsoft.com/office/powerpoint/2010/main" val="33838134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87131-D6DA-A0EB-A95E-EEF413005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Génération</a:t>
            </a:r>
            <a:r>
              <a:rPr lang="en-US" b="1" dirty="0"/>
              <a:t> de Données </a:t>
            </a:r>
            <a:r>
              <a:rPr lang="en-US" b="1" dirty="0" err="1"/>
              <a:t>Visuelles</a:t>
            </a:r>
            <a:r>
              <a:rPr lang="en-US" b="1" dirty="0"/>
              <a:t> </a:t>
            </a:r>
            <a:r>
              <a:rPr lang="en-US" b="1" dirty="0" err="1"/>
              <a:t>d'Instruction</a:t>
            </a:r>
            <a:r>
              <a:rPr lang="en-US" b="1" dirty="0"/>
              <a:t> </a:t>
            </a:r>
            <a:r>
              <a:rPr lang="en-US" b="1" dirty="0" err="1"/>
              <a:t>Assistée</a:t>
            </a:r>
            <a:r>
              <a:rPr lang="en-US" b="1" dirty="0"/>
              <a:t> par GPT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EB2397D-8730-63F7-AC64-3664A97361F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Exploiter ChatGPT/GPT-4 pour la </a:t>
                </a:r>
                <a:r>
                  <a:rPr lang="en-US" dirty="0" err="1"/>
                  <a:t>collecte</a:t>
                </a:r>
                <a:r>
                  <a:rPr lang="en-US" dirty="0"/>
                  <a:t> de données </a:t>
                </a:r>
                <a:r>
                  <a:rPr lang="en-US" dirty="0" err="1"/>
                  <a:t>d'instructions</a:t>
                </a:r>
                <a:r>
                  <a:rPr lang="en-US" dirty="0"/>
                  <a:t> </a:t>
                </a:r>
                <a:r>
                  <a:rPr lang="en-US" dirty="0" err="1"/>
                  <a:t>multimodales</a:t>
                </a:r>
                <a:r>
                  <a:rPr lang="en-US" dirty="0"/>
                  <a:t>, </a:t>
                </a:r>
                <a:r>
                  <a:rPr lang="en-US" dirty="0" err="1"/>
                  <a:t>basée</a:t>
                </a:r>
                <a:r>
                  <a:rPr lang="en-US" dirty="0"/>
                  <a:t> sur les données </a:t>
                </a:r>
                <a:r>
                  <a:rPr lang="en-US" dirty="0" err="1"/>
                  <a:t>existantes</a:t>
                </a:r>
                <a:r>
                  <a:rPr lang="en-US" dirty="0"/>
                  <a:t> de </a:t>
                </a:r>
                <a:r>
                  <a:rPr lang="en-US" dirty="0" err="1"/>
                  <a:t>paires</a:t>
                </a:r>
                <a:r>
                  <a:rPr lang="en-US" dirty="0"/>
                  <a:t> </a:t>
                </a:r>
                <a:r>
                  <a:rPr lang="en-US" dirty="0" err="1"/>
                  <a:t>d'images</a:t>
                </a:r>
                <a:r>
                  <a:rPr lang="en-US" dirty="0"/>
                  <a:t>.</a:t>
                </a:r>
              </a:p>
              <a:p>
                <a:r>
                  <a:rPr lang="en-US" dirty="0"/>
                  <a:t>Pour </a:t>
                </a:r>
                <a:r>
                  <a:rPr lang="en-US" dirty="0" err="1"/>
                  <a:t>chaque</a:t>
                </a:r>
                <a:r>
                  <a:rPr lang="en-US" dirty="0"/>
                  <a:t> </a:t>
                </a:r>
                <a:r>
                  <a:rPr lang="en-US" dirty="0" err="1"/>
                  <a:t>paire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N" dirty="0"/>
                  <a:t> </a:t>
                </a:r>
                <a:r>
                  <a:rPr lang="en-US" dirty="0" err="1"/>
                  <a:t>d'image</a:t>
                </a:r>
                <a:r>
                  <a:rPr lang="en-US" dirty="0"/>
                  <a:t> et de </a:t>
                </a:r>
                <a:r>
                  <a:rPr lang="en-US" dirty="0" err="1"/>
                  <a:t>légende</a:t>
                </a:r>
                <a:r>
                  <a:rPr lang="en-US" dirty="0"/>
                  <a:t>, nous </a:t>
                </a:r>
                <a:r>
                  <a:rPr lang="en-US" dirty="0" err="1"/>
                  <a:t>utilisons</a:t>
                </a:r>
                <a:r>
                  <a:rPr lang="en-US" dirty="0"/>
                  <a:t> deux types </a:t>
                </a:r>
                <a:r>
                  <a:rPr lang="en-US" dirty="0" err="1"/>
                  <a:t>d'informations</a:t>
                </a:r>
                <a:r>
                  <a:rPr lang="en-US" dirty="0"/>
                  <a:t> pour inciter un GPT </a:t>
                </a:r>
                <a:r>
                  <a:rPr lang="en-US" dirty="0" err="1"/>
                  <a:t>uniquement</a:t>
                </a:r>
                <a:r>
                  <a:rPr lang="en-US" dirty="0"/>
                  <a:t> </a:t>
                </a:r>
                <a:r>
                  <a:rPr lang="en-US" dirty="0" err="1"/>
                  <a:t>textuel</a:t>
                </a:r>
                <a:r>
                  <a:rPr lang="en-US" dirty="0"/>
                  <a:t> :</a:t>
                </a:r>
              </a:p>
              <a:p>
                <a:pPr lvl="1"/>
                <a:r>
                  <a:rPr lang="zh-CN" altLang="en-US" dirty="0"/>
                  <a:t> </a:t>
                </a:r>
                <a:r>
                  <a:rPr lang="en-US" dirty="0" err="1"/>
                  <a:t>Légendes</a:t>
                </a:r>
                <a:r>
                  <a:rPr lang="en-US" dirty="0"/>
                  <a:t> </a:t>
                </a:r>
                <a:r>
                  <a:rPr lang="en-CN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endParaRPr lang="en-US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 err="1"/>
                  <a:t>Boîtes</a:t>
                </a:r>
                <a:r>
                  <a:rPr lang="en-US" dirty="0"/>
                  <a:t> de </a:t>
                </a:r>
                <a:r>
                  <a:rPr lang="en-US" dirty="0" err="1"/>
                  <a:t>délimitation</a:t>
                </a:r>
                <a:r>
                  <a:rPr lang="en-US" dirty="0"/>
                  <a:t> : </a:t>
                </a:r>
                <a:r>
                  <a:rPr lang="en-US" dirty="0" err="1"/>
                  <a:t>localiser</a:t>
                </a:r>
                <a:r>
                  <a:rPr lang="en-US" dirty="0"/>
                  <a:t> les </a:t>
                </a:r>
                <a:r>
                  <a:rPr lang="en-US" dirty="0" err="1"/>
                  <a:t>objets</a:t>
                </a:r>
                <a:r>
                  <a:rPr lang="en-US" dirty="0"/>
                  <a:t> dans la </a:t>
                </a:r>
                <a:r>
                  <a:rPr lang="en-US" dirty="0" err="1"/>
                  <a:t>scène</a:t>
                </a:r>
                <a:endParaRPr lang="en-US" dirty="0"/>
              </a:p>
              <a:p>
                <a:pPr lvl="1"/>
                <a:endParaRPr lang="en-CN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EB2397D-8730-63F7-AC64-3664A97361F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326" r="-1809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8958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90431-1EFE-E0BA-3CB1-7D1CD8598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Aperçu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457C11-98DC-7AD6-18F4-AE01EA7D03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CLIP : </a:t>
            </a:r>
            <a:r>
              <a:rPr lang="en-US" dirty="0" err="1"/>
              <a:t>Représentation</a:t>
            </a:r>
            <a:r>
              <a:rPr lang="en-US" dirty="0"/>
              <a:t> </a:t>
            </a:r>
            <a:r>
              <a:rPr lang="en-US" dirty="0" err="1"/>
              <a:t>conjointe</a:t>
            </a:r>
            <a:r>
              <a:rPr lang="en-US" dirty="0"/>
              <a:t> de </a:t>
            </a:r>
            <a:r>
              <a:rPr lang="en-US" dirty="0" err="1"/>
              <a:t>texte</a:t>
            </a:r>
            <a:r>
              <a:rPr lang="en-US" dirty="0"/>
              <a:t> et </a:t>
            </a:r>
            <a:r>
              <a:rPr lang="en-US" dirty="0" err="1"/>
              <a:t>d'image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DALL-E-2 : </a:t>
            </a:r>
            <a:r>
              <a:rPr lang="en-US" dirty="0" err="1"/>
              <a:t>Génération</a:t>
            </a:r>
            <a:r>
              <a:rPr lang="en-US" dirty="0"/>
              <a:t> </a:t>
            </a:r>
            <a:r>
              <a:rPr lang="en-US" dirty="0" err="1"/>
              <a:t>d'images</a:t>
            </a:r>
            <a:r>
              <a:rPr lang="en-US" dirty="0"/>
              <a:t> à </a:t>
            </a:r>
            <a:r>
              <a:rPr lang="en-US" dirty="0" err="1"/>
              <a:t>partir</a:t>
            </a:r>
            <a:r>
              <a:rPr lang="en-US" dirty="0"/>
              <a:t> de </a:t>
            </a:r>
            <a:r>
              <a:rPr lang="en-US" dirty="0" err="1"/>
              <a:t>texte</a:t>
            </a:r>
            <a:endParaRPr lang="en-US" dirty="0"/>
          </a:p>
          <a:p>
            <a:endParaRPr lang="en-US" altLang="zh-CN" dirty="0"/>
          </a:p>
          <a:p>
            <a:endParaRPr lang="en-US" altLang="zh-CN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/>
              <a:t>LLaVA</a:t>
            </a:r>
            <a:r>
              <a:rPr lang="en-US" dirty="0"/>
              <a:t> : Chatbot multimodal</a:t>
            </a:r>
            <a:br>
              <a:rPr lang="en-US" dirty="0"/>
            </a:b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dirty="0"/>
          </a:p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8934906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FCA00A-F84E-F030-BA4C-DA62E697DE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E0B82-83CA-BA4E-2729-9639F4FFD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Trois types </a:t>
            </a:r>
            <a:r>
              <a:rPr lang="en-US" b="1" dirty="0" err="1"/>
              <a:t>différents</a:t>
            </a:r>
            <a:r>
              <a:rPr lang="en-US" b="1" dirty="0"/>
              <a:t> de données de </a:t>
            </a:r>
            <a:r>
              <a:rPr lang="en-US" b="1" dirty="0" err="1"/>
              <a:t>suivi</a:t>
            </a:r>
            <a:r>
              <a:rPr lang="en-US" b="1" dirty="0"/>
              <a:t> </a:t>
            </a:r>
            <a:r>
              <a:rPr lang="en-US" b="1" dirty="0" err="1"/>
              <a:t>d'instructions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D49826-8CBD-6A62-07AA-E967E46217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Conversation</a:t>
            </a:r>
            <a:endParaRPr lang="en-US" dirty="0"/>
          </a:p>
          <a:p>
            <a:pPr lvl="1"/>
            <a:r>
              <a:rPr lang="en-US" dirty="0"/>
              <a:t>Une conversation entre </a:t>
            </a:r>
            <a:r>
              <a:rPr lang="en-US" dirty="0" err="1"/>
              <a:t>l'assistant</a:t>
            </a:r>
            <a:r>
              <a:rPr lang="en-US" dirty="0"/>
              <a:t> et </a:t>
            </a:r>
            <a:r>
              <a:rPr lang="en-US" dirty="0" err="1"/>
              <a:t>une</a:t>
            </a:r>
            <a:r>
              <a:rPr lang="en-US" dirty="0"/>
              <a:t> </a:t>
            </a:r>
            <a:r>
              <a:rPr lang="en-US" dirty="0" err="1"/>
              <a:t>personne</a:t>
            </a:r>
            <a:r>
              <a:rPr lang="en-US" dirty="0"/>
              <a:t> </a:t>
            </a:r>
            <a:r>
              <a:rPr lang="en-US" dirty="0" err="1"/>
              <a:t>posant</a:t>
            </a:r>
            <a:r>
              <a:rPr lang="en-US" dirty="0"/>
              <a:t> des questions sur la photo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Description </a:t>
            </a:r>
            <a:r>
              <a:rPr lang="en-US" b="1" dirty="0" err="1"/>
              <a:t>détaillée</a:t>
            </a:r>
            <a:endParaRPr lang="en-US" dirty="0"/>
          </a:p>
          <a:p>
            <a:pPr lvl="1"/>
            <a:r>
              <a:rPr lang="en-US" dirty="0" err="1"/>
              <a:t>Inclut</a:t>
            </a:r>
            <a:r>
              <a:rPr lang="en-US" dirty="0"/>
              <a:t> </a:t>
            </a:r>
            <a:r>
              <a:rPr lang="en-US" dirty="0" err="1"/>
              <a:t>une</a:t>
            </a:r>
            <a:r>
              <a:rPr lang="en-US" dirty="0"/>
              <a:t> description riche et </a:t>
            </a:r>
            <a:r>
              <a:rPr lang="en-US" dirty="0" err="1"/>
              <a:t>complète</a:t>
            </a:r>
            <a:r>
              <a:rPr lang="en-US" dirty="0"/>
              <a:t> pour </a:t>
            </a:r>
            <a:r>
              <a:rPr lang="en-US" dirty="0" err="1"/>
              <a:t>une</a:t>
            </a:r>
            <a:r>
              <a:rPr lang="en-US" dirty="0"/>
              <a:t> image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 err="1"/>
              <a:t>Raisonnement</a:t>
            </a:r>
            <a:r>
              <a:rPr lang="en-US" b="1" dirty="0"/>
              <a:t> </a:t>
            </a:r>
            <a:r>
              <a:rPr lang="en-US" b="1" dirty="0" err="1"/>
              <a:t>complexe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Questions de </a:t>
            </a:r>
            <a:r>
              <a:rPr lang="en-US" dirty="0" err="1"/>
              <a:t>raisonnement</a:t>
            </a:r>
            <a:r>
              <a:rPr lang="en-US" dirty="0"/>
              <a:t> </a:t>
            </a:r>
            <a:r>
              <a:rPr lang="en-US" dirty="0" err="1"/>
              <a:t>approfondi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35881106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35D86F-8BF0-1F57-877F-89F5206EE2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A62CD-8475-0F83-E0AC-3A409B1D0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249885-783B-8FB8-3514-8C091601ED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88" t="2442" r="3676" b="13414"/>
          <a:stretch/>
        </p:blipFill>
        <p:spPr>
          <a:xfrm>
            <a:off x="1607669" y="53788"/>
            <a:ext cx="8444753" cy="53011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53F4D2-2962-BE89-F47C-50426C9F67CF}"/>
              </a:ext>
            </a:extLst>
          </p:cNvPr>
          <p:cNvSpPr txBox="1"/>
          <p:nvPr/>
        </p:nvSpPr>
        <p:spPr>
          <a:xfrm>
            <a:off x="1873623" y="5386539"/>
            <a:ext cx="84447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Tableau 1</a:t>
            </a:r>
            <a:r>
              <a:rPr lang="en-US" dirty="0"/>
              <a:t> : Un </a:t>
            </a:r>
            <a:r>
              <a:rPr lang="en-US" dirty="0" err="1"/>
              <a:t>exemple</a:t>
            </a:r>
            <a:r>
              <a:rPr lang="en-US" dirty="0"/>
              <a:t> pour </a:t>
            </a:r>
            <a:r>
              <a:rPr lang="en-US" dirty="0" err="1"/>
              <a:t>illustrer</a:t>
            </a:r>
            <a:r>
              <a:rPr lang="en-US" dirty="0"/>
              <a:t> les données de </a:t>
            </a:r>
            <a:r>
              <a:rPr lang="en-US" dirty="0" err="1"/>
              <a:t>suivi</a:t>
            </a:r>
            <a:r>
              <a:rPr lang="en-US" dirty="0"/>
              <a:t> </a:t>
            </a:r>
            <a:r>
              <a:rPr lang="en-US" dirty="0" err="1"/>
              <a:t>d'instructions</a:t>
            </a:r>
            <a:r>
              <a:rPr lang="en-US" dirty="0"/>
              <a:t>. Le bloc </a:t>
            </a:r>
            <a:r>
              <a:rPr lang="en-US" dirty="0" err="1"/>
              <a:t>supérieur</a:t>
            </a:r>
            <a:r>
              <a:rPr lang="en-US" dirty="0"/>
              <a:t> montre les </a:t>
            </a:r>
            <a:r>
              <a:rPr lang="en-US" dirty="0" err="1"/>
              <a:t>contextes</a:t>
            </a:r>
            <a:r>
              <a:rPr lang="en-US" dirty="0"/>
              <a:t> </a:t>
            </a:r>
            <a:r>
              <a:rPr lang="en-US" dirty="0" err="1"/>
              <a:t>tels</a:t>
            </a:r>
            <a:r>
              <a:rPr lang="en-US" dirty="0"/>
              <a:t> que les </a:t>
            </a:r>
            <a:r>
              <a:rPr lang="en-US" dirty="0" err="1"/>
              <a:t>légendes</a:t>
            </a:r>
            <a:r>
              <a:rPr lang="en-US" dirty="0"/>
              <a:t> et les </a:t>
            </a:r>
            <a:r>
              <a:rPr lang="en-US" dirty="0" err="1"/>
              <a:t>boîtes</a:t>
            </a:r>
            <a:r>
              <a:rPr lang="en-US" dirty="0"/>
              <a:t> </a:t>
            </a:r>
            <a:r>
              <a:rPr lang="en-US" dirty="0" err="1"/>
              <a:t>utilisés</a:t>
            </a:r>
            <a:r>
              <a:rPr lang="en-US" dirty="0"/>
              <a:t> pour inciter GPT, et le bloc </a:t>
            </a:r>
            <a:r>
              <a:rPr lang="en-US" dirty="0" err="1"/>
              <a:t>inférieur</a:t>
            </a:r>
            <a:r>
              <a:rPr lang="en-US" dirty="0"/>
              <a:t> montre les trois types de </a:t>
            </a:r>
            <a:r>
              <a:rPr lang="en-US" dirty="0" err="1"/>
              <a:t>réponses</a:t>
            </a:r>
            <a:r>
              <a:rPr lang="en-US" dirty="0"/>
              <a:t>. </a:t>
            </a:r>
            <a:r>
              <a:rPr lang="en-US" dirty="0" err="1"/>
              <a:t>Notez</a:t>
            </a:r>
            <a:r>
              <a:rPr lang="en-US" dirty="0"/>
              <a:t> que </a:t>
            </a:r>
            <a:r>
              <a:rPr lang="en-US" dirty="0" err="1"/>
              <a:t>l'image</a:t>
            </a:r>
            <a:r>
              <a:rPr lang="en-US" dirty="0"/>
              <a:t> </a:t>
            </a:r>
            <a:r>
              <a:rPr lang="en-US" dirty="0" err="1"/>
              <a:t>visuelle</a:t>
            </a:r>
            <a:r>
              <a:rPr lang="en-US" dirty="0"/>
              <a:t> </a:t>
            </a:r>
            <a:r>
              <a:rPr lang="en-US" dirty="0" err="1"/>
              <a:t>n'est</a:t>
            </a:r>
            <a:r>
              <a:rPr lang="en-US" dirty="0"/>
              <a:t> pas </a:t>
            </a:r>
            <a:r>
              <a:rPr lang="en-US" dirty="0" err="1"/>
              <a:t>utilisée</a:t>
            </a:r>
            <a:r>
              <a:rPr lang="en-US" dirty="0"/>
              <a:t> pour inciter GPT, </a:t>
            </a:r>
            <a:r>
              <a:rPr lang="en-US" dirty="0" err="1"/>
              <a:t>elle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seulement</a:t>
            </a:r>
            <a:r>
              <a:rPr lang="en-US" dirty="0"/>
              <a:t> </a:t>
            </a:r>
            <a:r>
              <a:rPr lang="en-US" dirty="0" err="1"/>
              <a:t>montrée</a:t>
            </a:r>
            <a:r>
              <a:rPr lang="en-US" dirty="0"/>
              <a:t> </a:t>
            </a:r>
            <a:r>
              <a:rPr lang="en-US" dirty="0" err="1"/>
              <a:t>ici</a:t>
            </a:r>
            <a:r>
              <a:rPr lang="en-US" dirty="0"/>
              <a:t> à </a:t>
            </a:r>
            <a:r>
              <a:rPr lang="en-US" dirty="0" err="1"/>
              <a:t>titre</a:t>
            </a:r>
            <a:r>
              <a:rPr lang="en-US" dirty="0"/>
              <a:t> de </a:t>
            </a:r>
            <a:r>
              <a:rPr lang="en-US" dirty="0" err="1"/>
              <a:t>référence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927404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59A34-C31A-4F13-2398-00CEA27D8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Prompts pour la </a:t>
            </a:r>
            <a:r>
              <a:rPr lang="en-US" b="1" dirty="0" err="1"/>
              <a:t>Génération</a:t>
            </a:r>
            <a:r>
              <a:rPr lang="en-US" b="1" dirty="0"/>
              <a:t> de Données de </a:t>
            </a:r>
            <a:r>
              <a:rPr lang="en-US" b="1" dirty="0" err="1"/>
              <a:t>Suivi</a:t>
            </a:r>
            <a:r>
              <a:rPr lang="en-US" b="1" dirty="0"/>
              <a:t> </a:t>
            </a:r>
            <a:r>
              <a:rPr lang="en-US" b="1" dirty="0" err="1"/>
              <a:t>d'Instructions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AE1CEE-F858-10F4-0035-4169900CC4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68FC3F-2053-1171-114C-8CEC586667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3534" y="1579272"/>
            <a:ext cx="7772400" cy="517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7517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13EF2B-2C86-C33E-E60F-8C5525FF28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052" y="292377"/>
            <a:ext cx="5736682" cy="59793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F5FF26-A25D-EF6E-3560-23A7D7666DCD}"/>
              </a:ext>
            </a:extLst>
          </p:cNvPr>
          <p:cNvSpPr txBox="1"/>
          <p:nvPr/>
        </p:nvSpPr>
        <p:spPr>
          <a:xfrm>
            <a:off x="7150615" y="2481071"/>
            <a:ext cx="452966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Un </a:t>
            </a:r>
            <a:r>
              <a:rPr lang="en-US" dirty="0" err="1"/>
              <a:t>exemple</a:t>
            </a:r>
            <a:r>
              <a:rPr lang="en-US" dirty="0"/>
              <a:t> pour </a:t>
            </a:r>
            <a:r>
              <a:rPr lang="en-US" dirty="0" err="1"/>
              <a:t>illustrer</a:t>
            </a:r>
            <a:r>
              <a:rPr lang="en-US" dirty="0"/>
              <a:t> les données de </a:t>
            </a:r>
            <a:r>
              <a:rPr lang="en-US" dirty="0" err="1"/>
              <a:t>suivi</a:t>
            </a:r>
            <a:r>
              <a:rPr lang="en-US" dirty="0"/>
              <a:t> </a:t>
            </a:r>
            <a:r>
              <a:rPr lang="en-US" dirty="0" err="1"/>
              <a:t>d'instructions</a:t>
            </a:r>
            <a:r>
              <a:rPr lang="en-US" dirty="0"/>
              <a:t>. Le bloc </a:t>
            </a:r>
            <a:r>
              <a:rPr lang="en-US" dirty="0" err="1"/>
              <a:t>supérieur</a:t>
            </a:r>
            <a:r>
              <a:rPr lang="en-US" dirty="0"/>
              <a:t> montre les </a:t>
            </a:r>
            <a:r>
              <a:rPr lang="en-US" dirty="0" err="1"/>
              <a:t>contextes</a:t>
            </a:r>
            <a:r>
              <a:rPr lang="en-US" dirty="0"/>
              <a:t> </a:t>
            </a:r>
            <a:r>
              <a:rPr lang="en-US" dirty="0" err="1"/>
              <a:t>tels</a:t>
            </a:r>
            <a:r>
              <a:rPr lang="en-US" dirty="0"/>
              <a:t> que les </a:t>
            </a:r>
            <a:r>
              <a:rPr lang="en-US" dirty="0" err="1"/>
              <a:t>légendes</a:t>
            </a:r>
            <a:r>
              <a:rPr lang="en-US" dirty="0"/>
              <a:t> et les </a:t>
            </a:r>
            <a:r>
              <a:rPr lang="en-US" dirty="0" err="1"/>
              <a:t>boîtes</a:t>
            </a:r>
            <a:r>
              <a:rPr lang="en-US" dirty="0"/>
              <a:t> </a:t>
            </a:r>
            <a:r>
              <a:rPr lang="en-US" dirty="0" err="1"/>
              <a:t>utilisés</a:t>
            </a:r>
            <a:r>
              <a:rPr lang="en-US" dirty="0"/>
              <a:t> pour inciter GPT, et le bloc </a:t>
            </a:r>
            <a:r>
              <a:rPr lang="en-US" dirty="0" err="1"/>
              <a:t>inférieur</a:t>
            </a:r>
            <a:r>
              <a:rPr lang="en-US" dirty="0"/>
              <a:t> montre les trois types de </a:t>
            </a:r>
            <a:r>
              <a:rPr lang="en-US" dirty="0" err="1"/>
              <a:t>réponses</a:t>
            </a:r>
            <a:r>
              <a:rPr lang="en-US" dirty="0"/>
              <a:t>. </a:t>
            </a:r>
            <a:r>
              <a:rPr lang="en-US" dirty="0" err="1"/>
              <a:t>Notez</a:t>
            </a:r>
            <a:r>
              <a:rPr lang="en-US" dirty="0"/>
              <a:t> que </a:t>
            </a:r>
            <a:r>
              <a:rPr lang="en-US" dirty="0" err="1"/>
              <a:t>l'image</a:t>
            </a:r>
            <a:r>
              <a:rPr lang="en-US" dirty="0"/>
              <a:t> </a:t>
            </a:r>
            <a:r>
              <a:rPr lang="en-US" dirty="0" err="1"/>
              <a:t>visuelle</a:t>
            </a:r>
            <a:r>
              <a:rPr lang="en-US" dirty="0"/>
              <a:t> </a:t>
            </a:r>
            <a:r>
              <a:rPr lang="en-US" dirty="0" err="1"/>
              <a:t>n'est</a:t>
            </a:r>
            <a:r>
              <a:rPr lang="en-US" dirty="0"/>
              <a:t> pas </a:t>
            </a:r>
            <a:r>
              <a:rPr lang="en-US" dirty="0" err="1"/>
              <a:t>utilisée</a:t>
            </a:r>
            <a:r>
              <a:rPr lang="en-US" dirty="0"/>
              <a:t> pour inciter GPT, </a:t>
            </a:r>
            <a:r>
              <a:rPr lang="en-US" dirty="0" err="1"/>
              <a:t>elle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seulement</a:t>
            </a:r>
            <a:r>
              <a:rPr lang="en-US" dirty="0"/>
              <a:t> </a:t>
            </a:r>
            <a:r>
              <a:rPr lang="en-US" dirty="0" err="1"/>
              <a:t>montrée</a:t>
            </a:r>
            <a:r>
              <a:rPr lang="en-US" dirty="0"/>
              <a:t> </a:t>
            </a:r>
            <a:r>
              <a:rPr lang="en-US" dirty="0" err="1"/>
              <a:t>ici</a:t>
            </a:r>
            <a:r>
              <a:rPr lang="en-US" dirty="0"/>
              <a:t> à </a:t>
            </a:r>
            <a:r>
              <a:rPr lang="en-US" dirty="0" err="1"/>
              <a:t>titre</a:t>
            </a:r>
            <a:r>
              <a:rPr lang="en-US" dirty="0"/>
              <a:t> de </a:t>
            </a:r>
            <a:r>
              <a:rPr lang="en-US" dirty="0" err="1"/>
              <a:t>référence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725471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A2011-5F34-6353-69FE-65DD8F6E4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Architecture de Visual</a:t>
            </a:r>
            <a:r>
              <a:rPr lang="zh-CN" altLang="en-US" b="1" dirty="0"/>
              <a:t> </a:t>
            </a:r>
            <a:r>
              <a:rPr lang="en-US" altLang="zh-CN" b="1" dirty="0"/>
              <a:t>Instruction</a:t>
            </a:r>
            <a:r>
              <a:rPr lang="zh-CN" altLang="en-US" b="1" dirty="0"/>
              <a:t> </a:t>
            </a:r>
            <a:r>
              <a:rPr lang="en-US" altLang="zh-CN" b="1" dirty="0"/>
              <a:t>Tuning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F61A447-EFD3-EBCE-1756-D9EFE377AD0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CN" dirty="0"/>
              </a:p>
              <a:p>
                <a:endParaRPr lang="en-CN" dirty="0"/>
              </a:p>
              <a:p>
                <a:endParaRPr lang="en-CN" dirty="0"/>
              </a:p>
              <a:p>
                <a:pPr marL="0" indent="0">
                  <a:buNone/>
                </a:pPr>
                <a:endParaRPr lang="en-CN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dirty="0"/>
                  <a:t>un LLM avec des </a:t>
                </a:r>
                <a:r>
                  <a:rPr lang="en-US" dirty="0" err="1"/>
                  <a:t>paramètres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altLang="zh-CN" dirty="0"/>
                  <a:t>;</a:t>
                </a:r>
              </a:p>
              <a:p>
                <a:r>
                  <a:rPr lang="en-US" dirty="0"/>
                  <a:t>Un </a:t>
                </a:r>
                <a:r>
                  <a:rPr lang="en-US" dirty="0" err="1"/>
                  <a:t>encodeur</a:t>
                </a:r>
                <a:r>
                  <a:rPr lang="en-US" dirty="0"/>
                  <a:t> </a:t>
                </a:r>
                <a:r>
                  <a:rPr lang="en-US" dirty="0" err="1"/>
                  <a:t>visuel</a:t>
                </a:r>
                <a:r>
                  <a:rPr lang="en-US" dirty="0"/>
                  <a:t> CLIP </a:t>
                </a:r>
                <a:r>
                  <a:rPr lang="en-US" dirty="0" err="1"/>
                  <a:t>pré-entraîné</a:t>
                </a:r>
                <a14:m>
                  <m:oMath xmlns:m="http://schemas.openxmlformats.org/officeDocument/2006/math">
                    <m:r>
                      <a:rPr lang="zh-CN" altLang="en-US" b="0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</m:e>
                    </m:d>
                  </m:oMath>
                </a14:m>
                <a:endParaRPr lang="en-US" altLang="zh-CN" b="0" dirty="0"/>
              </a:p>
              <a:p>
                <a:endParaRPr lang="en-CN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F61A447-EFD3-EBCE-1756-D9EFE377AD0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606F1138-4C58-C011-B546-256A04E3C1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4553" y="1278339"/>
            <a:ext cx="7772400" cy="261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7599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44B7A-4C74-7618-C29F-B08BA826D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Entraînement</a:t>
            </a:r>
            <a:endParaRPr lang="en-CN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1B0AF2E-8635-C8FF-36DB-6BA748B469F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Pour </a:t>
                </a:r>
                <a:r>
                  <a:rPr lang="en-US" dirty="0" err="1"/>
                  <a:t>chaque</a:t>
                </a:r>
                <a:r>
                  <a:rPr lang="en-US" dirty="0"/>
                  <a:t> image</a:t>
                </a:r>
                <a14:m>
                  <m:oMath xmlns:m="http://schemas.openxmlformats.org/officeDocument/2006/math">
                    <m:r>
                      <a:rPr lang="zh-CN" altLang="en-US" b="0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altLang="zh-CN" dirty="0"/>
                  <a:t>,</a:t>
                </a:r>
                <a:r>
                  <a:rPr lang="zh-CN" altLang="en-US" dirty="0"/>
                  <a:t> </a:t>
                </a:r>
                <a:r>
                  <a:rPr lang="en-US" dirty="0"/>
                  <a:t>des données de conversation multi-tours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altLang="zh-CN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,…,</m:t>
                    </m:r>
                    <m:sSubSup>
                      <m:sSub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</m:oMath>
                </a14:m>
                <a:r>
                  <a:rPr lang="en-US" altLang="zh-CN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</m:oMath>
                </a14:m>
                <a:r>
                  <a:rPr lang="en-US" altLang="zh-CN" dirty="0"/>
                  <a:t>),</a:t>
                </a:r>
                <a:r>
                  <a:rPr lang="zh-CN" altLang="en-US" dirty="0"/>
                  <a:t> </a:t>
                </a:r>
                <a:r>
                  <a:rPr lang="en-US" dirty="0" err="1"/>
                  <a:t>où</a:t>
                </a:r>
                <a:r>
                  <a:rPr lang="en-US" dirty="0"/>
                  <a:t> T </a:t>
                </a:r>
                <a:r>
                  <a:rPr lang="en-US" dirty="0" err="1"/>
                  <a:t>est</a:t>
                </a:r>
                <a:r>
                  <a:rPr lang="en-US" dirty="0"/>
                  <a:t> le </a:t>
                </a:r>
                <a:r>
                  <a:rPr lang="en-US" dirty="0" err="1"/>
                  <a:t>nombre</a:t>
                </a:r>
                <a:r>
                  <a:rPr lang="en-US" dirty="0"/>
                  <a:t> total de tours. </a:t>
                </a:r>
                <a:r>
                  <a:rPr lang="en-US" dirty="0" err="1"/>
                  <a:t>L‘instruction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𝑖𝑛𝑠𝑡𝑟𝑢𝑐𝑡</m:t>
                        </m:r>
                      </m:sub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bSup>
                  </m:oMath>
                </a14:m>
                <a:r>
                  <a:rPr lang="zh-CN" altLang="en-US" dirty="0"/>
                  <a:t> </a:t>
                </a:r>
                <a:r>
                  <a:rPr lang="en-US" dirty="0"/>
                  <a:t>au t-</a:t>
                </a:r>
                <a:r>
                  <a:rPr lang="en-US" dirty="0" err="1"/>
                  <a:t>ième</a:t>
                </a:r>
                <a:r>
                  <a:rPr lang="en-US" dirty="0"/>
                  <a:t> tour </a:t>
                </a:r>
                <a:r>
                  <a:rPr lang="en-US" dirty="0" err="1"/>
                  <a:t>est</a:t>
                </a:r>
                <a:r>
                  <a:rPr lang="en-US" altLang="zh-CN" dirty="0"/>
                  <a:t>: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CN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1B0AF2E-8635-C8FF-36DB-6BA748B469F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03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48E111FD-8E73-3E2B-A768-028803865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676" y="3595268"/>
            <a:ext cx="7844866" cy="80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9121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AD5D2-1A63-9448-A8E3-BD946DDEE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Entraînement</a:t>
            </a:r>
            <a:endParaRPr lang="en-CN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6BFB50A-2C7C-26FD-0381-7092A601016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78436" y="1554195"/>
                <a:ext cx="10515600" cy="4351338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Pour </a:t>
                </a:r>
                <a:r>
                  <a:rPr lang="en-US" dirty="0" err="1"/>
                  <a:t>une</a:t>
                </a:r>
                <a:r>
                  <a:rPr lang="en-US" dirty="0"/>
                  <a:t> </a:t>
                </a:r>
                <a:r>
                  <a:rPr lang="en-US" dirty="0" err="1"/>
                  <a:t>séquence</a:t>
                </a:r>
                <a:r>
                  <a:rPr lang="en-US" dirty="0"/>
                  <a:t> de longueur </a:t>
                </a:r>
                <a:r>
                  <a:rPr lang="en-US" altLang="zh-CN" dirty="0"/>
                  <a:t>L,</a:t>
                </a:r>
                <a:r>
                  <a:rPr lang="zh-CN" altLang="en-US" dirty="0"/>
                  <a:t> </a:t>
                </a:r>
                <a:r>
                  <a:rPr lang="en-US" dirty="0"/>
                  <a:t>la </a:t>
                </a:r>
                <a:r>
                  <a:rPr lang="en-US" dirty="0" err="1"/>
                  <a:t>probabilité</a:t>
                </a:r>
                <a:r>
                  <a:rPr lang="en-US" dirty="0"/>
                  <a:t> des </a:t>
                </a:r>
                <a:r>
                  <a:rPr lang="en-US" dirty="0" err="1"/>
                  <a:t>réponses</a:t>
                </a:r>
                <a:r>
                  <a:rPr lang="en-US" dirty="0"/>
                  <a:t> </a:t>
                </a:r>
                <a:r>
                  <a:rPr lang="en-US" dirty="0" err="1"/>
                  <a:t>cibles</a:t>
                </a:r>
                <a:r>
                  <a:rPr lang="en-US" altLang="zh-CN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est</a:t>
                </a:r>
                <a:r>
                  <a:rPr lang="en-US" dirty="0"/>
                  <a:t> donnée par  </a:t>
                </a:r>
                <a:r>
                  <a:rPr lang="en-US" altLang="zh-CN" dirty="0"/>
                  <a:t>:</a:t>
                </a:r>
                <a:r>
                  <a:rPr lang="zh-CN" altLang="en-US" dirty="0"/>
                  <a:t> </a:t>
                </a:r>
                <a:endParaRPr lang="en-US" altLang="zh-CN" dirty="0"/>
              </a:p>
              <a:p>
                <a:pPr marL="0" indent="0">
                  <a:buNone/>
                </a:pPr>
                <a:endParaRPr lang="en-US" altLang="zh-CN" dirty="0"/>
              </a:p>
              <a:p>
                <a:pPr marL="0" indent="0">
                  <a:buNone/>
                </a:pPr>
                <a:endParaRPr lang="en-US" altLang="zh-CN" dirty="0"/>
              </a:p>
              <a:p>
                <a:r>
                  <a:rPr lang="en-US" dirty="0" err="1"/>
                  <a:t>Où</a:t>
                </a:r>
                <a:r>
                  <a:rPr lang="en-US" dirty="0"/>
                  <a:t> </a:t>
                </a:r>
                <a:r>
                  <a:rPr lang="el-GR" dirty="0"/>
                  <a:t>θ</a:t>
                </a:r>
                <a:r>
                  <a:rPr lang="zh-CN" altLang="en-US" dirty="0"/>
                  <a:t> </a:t>
                </a:r>
                <a:r>
                  <a:rPr lang="en-US" dirty="0" err="1"/>
                  <a:t>représente</a:t>
                </a:r>
                <a:r>
                  <a:rPr lang="en-US" dirty="0"/>
                  <a:t> les </a:t>
                </a:r>
                <a:r>
                  <a:rPr lang="en-US" dirty="0" err="1"/>
                  <a:t>paramètres</a:t>
                </a:r>
                <a:r>
                  <a:rPr lang="en-US" dirty="0"/>
                  <a:t> </a:t>
                </a:r>
                <a:r>
                  <a:rPr lang="en-US" dirty="0" err="1"/>
                  <a:t>entraînables</a:t>
                </a:r>
                <a:endParaRPr lang="en-US" altLang="zh-CN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𝑖𝑛𝑠𝑡𝑟𝑢𝑐𝑡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zh-CN" alt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zh-CN" altLang="en-US" dirty="0"/>
                  <a:t> </a:t>
                </a:r>
                <a:r>
                  <a:rPr lang="en-US" dirty="0"/>
                  <a:t>et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,&lt;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zh-CN" altLang="en-US" dirty="0"/>
                  <a:t> </a:t>
                </a:r>
                <a:r>
                  <a:rPr lang="en-US" dirty="0" err="1"/>
                  <a:t>sont</a:t>
                </a:r>
                <a:r>
                  <a:rPr lang="en-US" dirty="0"/>
                  <a:t> les jetons </a:t>
                </a:r>
                <a:r>
                  <a:rPr lang="en-US" dirty="0" err="1"/>
                  <a:t>d'instruction</a:t>
                </a:r>
                <a:r>
                  <a:rPr lang="en-US" dirty="0"/>
                  <a:t> et de </a:t>
                </a:r>
                <a:r>
                  <a:rPr lang="en-US" dirty="0" err="1"/>
                  <a:t>réponse</a:t>
                </a:r>
                <a:r>
                  <a:rPr lang="en-US" dirty="0"/>
                  <a:t> dans </a:t>
                </a:r>
                <a:r>
                  <a:rPr lang="en-US" dirty="0" err="1"/>
                  <a:t>tous</a:t>
                </a:r>
                <a:r>
                  <a:rPr lang="en-US" dirty="0"/>
                  <a:t> les tours </a:t>
                </a:r>
                <a:r>
                  <a:rPr lang="en-US" dirty="0" err="1"/>
                  <a:t>avant</a:t>
                </a:r>
                <a:r>
                  <a:rPr lang="en-US" dirty="0"/>
                  <a:t> le jeton de </a:t>
                </a:r>
                <a:r>
                  <a:rPr lang="en-US" dirty="0" err="1"/>
                  <a:t>prédiction</a:t>
                </a:r>
                <a:r>
                  <a:rPr lang="en-US" dirty="0"/>
                  <a:t> </a:t>
                </a:r>
                <a:r>
                  <a:rPr lang="en-US" dirty="0" err="1"/>
                  <a:t>actuel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zh-CN" altLang="en-US" dirty="0"/>
                  <a:t> </a:t>
                </a:r>
                <a:endParaRPr lang="en-CA" altLang="zh-CN" dirty="0"/>
              </a:p>
              <a:p>
                <a:endParaRPr lang="en-CA" dirty="0"/>
              </a:p>
              <a:p>
                <a:endParaRPr lang="en-CA" dirty="0"/>
              </a:p>
              <a:p>
                <a:endParaRPr lang="en-CA" dirty="0"/>
              </a:p>
              <a:p>
                <a:endParaRPr lang="en-CN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6BFB50A-2C7C-26FD-0381-7092A601016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78436" y="1554195"/>
                <a:ext cx="10515600" cy="4351338"/>
              </a:xfrm>
              <a:blipFill>
                <a:blip r:embed="rId2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3F631966-E995-49ED-25CC-A06E62A594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898" b="7691"/>
          <a:stretch/>
        </p:blipFill>
        <p:spPr>
          <a:xfrm>
            <a:off x="2518336" y="2277034"/>
            <a:ext cx="7035799" cy="812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DAC7C8-764F-8BFB-8037-45BCEE0250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0035" y="4813820"/>
            <a:ext cx="7772400" cy="11799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4594D4D-3943-EEDC-66D9-C7479D4868A0}"/>
              </a:ext>
            </a:extLst>
          </p:cNvPr>
          <p:cNvSpPr txBox="1"/>
          <p:nvPr/>
        </p:nvSpPr>
        <p:spPr>
          <a:xfrm>
            <a:off x="1558363" y="5993743"/>
            <a:ext cx="93845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Le </a:t>
            </a:r>
            <a:r>
              <a:rPr lang="en-US" dirty="0" err="1"/>
              <a:t>modèle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entraîné</a:t>
            </a:r>
            <a:r>
              <a:rPr lang="en-US" dirty="0"/>
              <a:t> à </a:t>
            </a:r>
            <a:r>
              <a:rPr lang="en-US" dirty="0" err="1"/>
              <a:t>prédire</a:t>
            </a:r>
            <a:r>
              <a:rPr lang="en-US" dirty="0"/>
              <a:t> les </a:t>
            </a:r>
            <a:r>
              <a:rPr lang="en-US" dirty="0" err="1"/>
              <a:t>réponses</a:t>
            </a:r>
            <a:r>
              <a:rPr lang="en-US" dirty="0"/>
              <a:t> de </a:t>
            </a:r>
            <a:r>
              <a:rPr lang="en-US" dirty="0" err="1"/>
              <a:t>l'assistant</a:t>
            </a:r>
            <a:r>
              <a:rPr lang="en-US" dirty="0"/>
              <a:t> et </a:t>
            </a:r>
            <a:r>
              <a:rPr lang="en-US" dirty="0" err="1"/>
              <a:t>où</a:t>
            </a:r>
            <a:r>
              <a:rPr lang="en-US" dirty="0"/>
              <a:t> </a:t>
            </a:r>
            <a:r>
              <a:rPr lang="en-US" dirty="0" err="1"/>
              <a:t>s'arrêter</a:t>
            </a:r>
            <a:r>
              <a:rPr lang="en-US" dirty="0"/>
              <a:t>, </a:t>
            </a:r>
            <a:r>
              <a:rPr lang="en-US" dirty="0" err="1"/>
              <a:t>donc</a:t>
            </a:r>
            <a:r>
              <a:rPr lang="en-US" dirty="0"/>
              <a:t> </a:t>
            </a:r>
            <a:r>
              <a:rPr lang="en-US" dirty="0" err="1"/>
              <a:t>seules</a:t>
            </a:r>
            <a:r>
              <a:rPr lang="en-US" dirty="0"/>
              <a:t> les </a:t>
            </a:r>
            <a:r>
              <a:rPr lang="en-US" dirty="0" err="1"/>
              <a:t>séquences</a:t>
            </a:r>
            <a:r>
              <a:rPr lang="en-US" dirty="0"/>
              <a:t>/</a:t>
            </a:r>
            <a:r>
              <a:rPr lang="en-US" dirty="0" err="1"/>
              <a:t>jotens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vert </a:t>
            </a:r>
            <a:r>
              <a:rPr lang="en-US" dirty="0" err="1"/>
              <a:t>sont</a:t>
            </a:r>
            <a:r>
              <a:rPr lang="en-US" dirty="0"/>
              <a:t> </a:t>
            </a:r>
            <a:r>
              <a:rPr lang="en-US" dirty="0" err="1"/>
              <a:t>utilisées</a:t>
            </a:r>
            <a:r>
              <a:rPr lang="en-US" dirty="0"/>
              <a:t> pour </a:t>
            </a:r>
            <a:r>
              <a:rPr lang="en-US" dirty="0" err="1"/>
              <a:t>calculer</a:t>
            </a:r>
            <a:r>
              <a:rPr lang="en-US" dirty="0"/>
              <a:t> la </a:t>
            </a:r>
            <a:r>
              <a:rPr lang="en-US" dirty="0" err="1"/>
              <a:t>perte</a:t>
            </a:r>
            <a:r>
              <a:rPr lang="en-US" dirty="0"/>
              <a:t> dans le </a:t>
            </a:r>
            <a:r>
              <a:rPr lang="en-US" dirty="0" err="1"/>
              <a:t>modèle</a:t>
            </a:r>
            <a:r>
              <a:rPr lang="en-US" dirty="0"/>
              <a:t> auto-</a:t>
            </a:r>
            <a:r>
              <a:rPr lang="en-US" dirty="0" err="1"/>
              <a:t>régressif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348029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4457F-0323-C216-54F6-C295F7860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Procédures</a:t>
            </a:r>
            <a:r>
              <a:rPr lang="en-US" b="1" dirty="0"/>
              <a:t> de Instru</a:t>
            </a:r>
            <a:r>
              <a:rPr lang="en-US" altLang="zh-CN" b="1" dirty="0"/>
              <a:t>ction</a:t>
            </a:r>
            <a:r>
              <a:rPr lang="zh-CN" altLang="en-US" b="1" dirty="0"/>
              <a:t> </a:t>
            </a:r>
            <a:r>
              <a:rPr lang="en-US" altLang="zh-CN" b="1" dirty="0"/>
              <a:t>Tuning</a:t>
            </a:r>
            <a:r>
              <a:rPr lang="en-US" b="1" dirty="0"/>
              <a:t> </a:t>
            </a:r>
            <a:r>
              <a:rPr lang="en-US" b="1" dirty="0" err="1"/>
              <a:t>en</a:t>
            </a:r>
            <a:r>
              <a:rPr lang="en-US" b="1" dirty="0"/>
              <a:t> deux étapes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CD655C-410E-01BB-FAF5-F26AAB1EF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04241"/>
            <a:ext cx="9862759" cy="4282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3311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027CEE-D0D9-ED8C-1447-CAB14AED5B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3BD03-CD0B-871F-57F5-F1F38316E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Procédures</a:t>
            </a:r>
            <a:r>
              <a:rPr lang="en-US" b="1" dirty="0"/>
              <a:t> de Instru</a:t>
            </a:r>
            <a:r>
              <a:rPr lang="en-US" altLang="zh-CN" b="1" dirty="0"/>
              <a:t>ction</a:t>
            </a:r>
            <a:r>
              <a:rPr lang="zh-CN" altLang="en-US" b="1" dirty="0"/>
              <a:t> </a:t>
            </a:r>
            <a:r>
              <a:rPr lang="en-US" altLang="zh-CN" b="1" dirty="0"/>
              <a:t>Tuning</a:t>
            </a:r>
            <a:r>
              <a:rPr lang="en-US" b="1" dirty="0"/>
              <a:t> </a:t>
            </a:r>
            <a:r>
              <a:rPr lang="en-US" b="1" dirty="0" err="1"/>
              <a:t>en</a:t>
            </a:r>
            <a:r>
              <a:rPr lang="en-US" b="1" dirty="0"/>
              <a:t> deux étapes</a:t>
            </a:r>
            <a:endParaRPr lang="en-CN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F4EB8BD-C3D2-594D-F991-CAEAA9BDD3C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dirty="0"/>
                  <a:t>Étape 2 : </a:t>
                </a:r>
                <a:r>
                  <a:rPr lang="en-US" b="1" dirty="0" err="1"/>
                  <a:t>Ajustement</a:t>
                </a:r>
                <a:r>
                  <a:rPr lang="en-US" b="1" dirty="0"/>
                  <a:t> fin de bout </a:t>
                </a:r>
                <a:r>
                  <a:rPr lang="en-US" b="1" dirty="0" err="1"/>
                  <a:t>en</a:t>
                </a:r>
                <a:r>
                  <a:rPr lang="en-US" b="1" dirty="0"/>
                  <a:t> bout</a:t>
                </a:r>
                <a:r>
                  <a:rPr lang="en-US" dirty="0"/>
                  <a:t> : </a:t>
                </a:r>
                <a:r>
                  <a:rPr lang="en-US" dirty="0" err="1"/>
                  <a:t>garder</a:t>
                </a:r>
                <a:r>
                  <a:rPr lang="en-US" dirty="0"/>
                  <a:t> </a:t>
                </a:r>
                <a:r>
                  <a:rPr lang="en-US" dirty="0" err="1"/>
                  <a:t>toujours</a:t>
                </a:r>
                <a:r>
                  <a:rPr lang="en-US" dirty="0"/>
                  <a:t> les </a:t>
                </a:r>
                <a:r>
                  <a:rPr lang="en-US" dirty="0" err="1"/>
                  <a:t>poids</a:t>
                </a:r>
                <a:r>
                  <a:rPr lang="en-US" dirty="0"/>
                  <a:t> de </a:t>
                </a:r>
                <a:r>
                  <a:rPr lang="en-US" dirty="0" err="1"/>
                  <a:t>l‘encodeur</a:t>
                </a:r>
                <a:r>
                  <a:rPr lang="en-US" dirty="0"/>
                  <a:t> </a:t>
                </a:r>
                <a:r>
                  <a:rPr lang="en-US" dirty="0" err="1"/>
                  <a:t>visuel</a:t>
                </a:r>
                <a:r>
                  <a:rPr lang="en-US" dirty="0"/>
                  <a:t> </a:t>
                </a:r>
                <a:r>
                  <a:rPr lang="en-US" dirty="0" err="1"/>
                  <a:t>gelés</a:t>
                </a:r>
                <a:r>
                  <a:rPr lang="en-US" dirty="0"/>
                  <a:t>, </a:t>
                </a:r>
                <a:r>
                  <a:rPr lang="en-US" dirty="0" err="1"/>
                  <a:t>mettre</a:t>
                </a:r>
                <a:r>
                  <a:rPr lang="en-US" dirty="0"/>
                  <a:t> à jour les </a:t>
                </a:r>
                <a:r>
                  <a:rPr lang="en-US" dirty="0" err="1"/>
                  <a:t>poids</a:t>
                </a:r>
                <a:r>
                  <a:rPr lang="en-US" dirty="0"/>
                  <a:t> </a:t>
                </a:r>
                <a:r>
                  <a:rPr lang="en-US" dirty="0" err="1"/>
                  <a:t>pré-entraînés</a:t>
                </a:r>
                <a:r>
                  <a:rPr lang="en-US" dirty="0"/>
                  <a:t> de la couche de projection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dirty="0"/>
                  <a:t>et du LLM dans </a:t>
                </a:r>
                <a:r>
                  <a:rPr lang="en-US" dirty="0" err="1"/>
                  <a:t>LLaVA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altLang="zh-CN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dirty="0"/>
                  <a:t>Les </a:t>
                </a:r>
                <a:r>
                  <a:rPr lang="en-US" dirty="0" err="1"/>
                  <a:t>paramètres</a:t>
                </a:r>
                <a:r>
                  <a:rPr lang="en-US" dirty="0"/>
                  <a:t> </a:t>
                </a:r>
                <a:r>
                  <a:rPr lang="en-US" dirty="0" err="1"/>
                  <a:t>entraînables</a:t>
                </a:r>
                <a:r>
                  <a:rPr lang="en-US" dirty="0"/>
                  <a:t> </a:t>
                </a:r>
                <a:r>
                  <a:rPr lang="en-US" dirty="0" err="1"/>
                  <a:t>sont</a:t>
                </a:r>
                <a:r>
                  <a:rPr lang="en-US" dirty="0"/>
                  <a:t> </a:t>
                </a:r>
                <a:r>
                  <a:rPr lang="en-US" altLang="zh-CN" dirty="0"/>
                  <a:t>:</a:t>
                </a:r>
                <a:r>
                  <a:rPr lang="zh-CN" altLang="en-US" dirty="0"/>
                  <a:t> </a:t>
                </a:r>
                <a:endParaRPr lang="en-CN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F4EB8BD-C3D2-594D-F991-CAEAA9BDD3C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326" r="-121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D191444-17B9-C2F1-BACA-192B4683B251}"/>
                  </a:ext>
                </a:extLst>
              </p:cNvPr>
              <p:cNvSpPr txBox="1"/>
              <p:nvPr/>
            </p:nvSpPr>
            <p:spPr>
              <a:xfrm>
                <a:off x="2468283" y="3354963"/>
                <a:ext cx="60960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600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altLang="zh-CN" sz="3600" b="0" i="1" smtClean="0">
                          <a:latin typeface="Cambria Math" panose="02040503050406030204" pitchFamily="18" charset="0"/>
                        </a:rPr>
                        <m:t>={</m:t>
                      </m:r>
                      <m:r>
                        <a:rPr lang="en-US" altLang="zh-CN" sz="3600" b="0" i="1" smtClean="0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altLang="zh-CN" sz="36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CN" sz="3600" b="0" i="1" smtClean="0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altLang="zh-CN" sz="3600" b="0" i="1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CN" sz="36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D191444-17B9-C2F1-BACA-192B4683B2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8283" y="3354963"/>
                <a:ext cx="6096000" cy="646331"/>
              </a:xfrm>
              <a:prstGeom prst="rect">
                <a:avLst/>
              </a:prstGeom>
              <a:blipFill>
                <a:blip r:embed="rId3"/>
                <a:stretch>
                  <a:fillRect b="-23529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018397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499F4-10B2-5076-34F2-DCAB86DCC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Application:</a:t>
            </a:r>
            <a:r>
              <a:rPr lang="zh-CN" altLang="en-US" dirty="0"/>
              <a:t> </a:t>
            </a:r>
            <a:r>
              <a:rPr lang="en-US" altLang="zh-CN" dirty="0"/>
              <a:t>Multimodal</a:t>
            </a:r>
            <a:r>
              <a:rPr lang="zh-CN" altLang="en-US" dirty="0"/>
              <a:t> </a:t>
            </a:r>
            <a:r>
              <a:rPr lang="en-US" altLang="zh-CN" dirty="0" err="1"/>
              <a:t>ChatBot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00F898-908A-C4AC-5468-673220A6B8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0025"/>
            <a:ext cx="10515600" cy="435133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Fin</a:t>
            </a:r>
            <a:r>
              <a:rPr lang="en-US" altLang="zh-CN" dirty="0"/>
              <a:t>e-tuning</a:t>
            </a:r>
            <a:r>
              <a:rPr lang="zh-CN" altLang="en-US" dirty="0"/>
              <a:t> </a:t>
            </a:r>
            <a:r>
              <a:rPr lang="en-US" dirty="0"/>
              <a:t>sur les 158K données de </a:t>
            </a:r>
            <a:r>
              <a:rPr lang="en-US" dirty="0" err="1"/>
              <a:t>suivi</a:t>
            </a:r>
            <a:r>
              <a:rPr lang="en-US" dirty="0"/>
              <a:t> </a:t>
            </a:r>
            <a:r>
              <a:rPr lang="en-US" dirty="0" err="1"/>
              <a:t>d'instructions</a:t>
            </a:r>
            <a:r>
              <a:rPr lang="en-US" dirty="0"/>
              <a:t> langue-image.</a:t>
            </a:r>
          </a:p>
          <a:p>
            <a:endParaRPr lang="en-C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28F3F6-44F9-E0E3-2A04-FFB8FC0DF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0867" y="2062306"/>
            <a:ext cx="5647267" cy="425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2433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35D63-3B4E-5EA4-2A78-5AB49E0FA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CLIP : </a:t>
            </a:r>
            <a:r>
              <a:rPr lang="en-US" dirty="0" err="1"/>
              <a:t>Apprentissage</a:t>
            </a:r>
            <a:r>
              <a:rPr lang="en-US" dirty="0"/>
              <a:t> conjoint de la </a:t>
            </a:r>
            <a:r>
              <a:rPr lang="en-US" dirty="0" err="1"/>
              <a:t>représentation</a:t>
            </a:r>
            <a:r>
              <a:rPr lang="en-US" dirty="0"/>
              <a:t> </a:t>
            </a:r>
            <a:r>
              <a:rPr lang="en-US" dirty="0" err="1"/>
              <a:t>d'images</a:t>
            </a:r>
            <a:r>
              <a:rPr lang="en-US" dirty="0"/>
              <a:t> et de </a:t>
            </a:r>
            <a:r>
              <a:rPr lang="en-US" dirty="0" err="1"/>
              <a:t>textes</a:t>
            </a:r>
            <a:r>
              <a:rPr lang="en-US" dirty="0"/>
              <a:t> (Radford et al. 2021)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8E8EB9-4F50-F27F-7DC3-D688777BA1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Objectif</a:t>
            </a:r>
            <a:r>
              <a:rPr lang="en-US" dirty="0"/>
              <a:t> : </a:t>
            </a:r>
            <a:r>
              <a:rPr lang="en-US" dirty="0" err="1"/>
              <a:t>apprendre</a:t>
            </a:r>
            <a:r>
              <a:rPr lang="en-US" dirty="0"/>
              <a:t> des </a:t>
            </a:r>
            <a:r>
              <a:rPr lang="en-US" dirty="0" err="1"/>
              <a:t>représentations</a:t>
            </a:r>
            <a:r>
              <a:rPr lang="en-US" dirty="0"/>
              <a:t> </a:t>
            </a:r>
            <a:r>
              <a:rPr lang="en-US" dirty="0" err="1"/>
              <a:t>d'images</a:t>
            </a:r>
            <a:r>
              <a:rPr lang="en-US" dirty="0"/>
              <a:t> SOTA</a:t>
            </a:r>
          </a:p>
          <a:p>
            <a:pPr lvl="1"/>
            <a:r>
              <a:rPr lang="en-US" dirty="0" err="1"/>
              <a:t>Coûteux</a:t>
            </a:r>
            <a:r>
              <a:rPr lang="en-US" dirty="0"/>
              <a:t> </a:t>
            </a:r>
            <a:r>
              <a:rPr lang="en-US" dirty="0" err="1"/>
              <a:t>d'obtenir</a:t>
            </a:r>
            <a:r>
              <a:rPr lang="en-US" dirty="0"/>
              <a:t> </a:t>
            </a:r>
            <a:r>
              <a:rPr lang="en-US" dirty="0" err="1"/>
              <a:t>une</a:t>
            </a:r>
            <a:r>
              <a:rPr lang="en-US" dirty="0"/>
              <a:t> </a:t>
            </a:r>
            <a:r>
              <a:rPr lang="en-US" dirty="0" err="1"/>
              <a:t>grande</a:t>
            </a:r>
            <a:r>
              <a:rPr lang="en-US" dirty="0"/>
              <a:t> </a:t>
            </a:r>
            <a:r>
              <a:rPr lang="en-US" dirty="0" err="1"/>
              <a:t>quantité</a:t>
            </a:r>
            <a:r>
              <a:rPr lang="en-US" dirty="0"/>
              <a:t> </a:t>
            </a:r>
            <a:r>
              <a:rPr lang="en-US" dirty="0" err="1"/>
              <a:t>d'images</a:t>
            </a:r>
            <a:r>
              <a:rPr lang="en-US" dirty="0"/>
              <a:t> </a:t>
            </a:r>
            <a:r>
              <a:rPr lang="en-US" dirty="0" err="1"/>
              <a:t>étiquetées</a:t>
            </a:r>
            <a:endParaRPr lang="en-US" dirty="0"/>
          </a:p>
          <a:p>
            <a:pPr lvl="1"/>
            <a:r>
              <a:rPr lang="en-US" dirty="0" err="1"/>
              <a:t>Apprentissage</a:t>
            </a:r>
            <a:r>
              <a:rPr lang="en-US" dirty="0"/>
              <a:t> des </a:t>
            </a:r>
            <a:r>
              <a:rPr lang="en-US" dirty="0" err="1"/>
              <a:t>représentations</a:t>
            </a:r>
            <a:r>
              <a:rPr lang="en-US" dirty="0"/>
              <a:t> </a:t>
            </a:r>
            <a:r>
              <a:rPr lang="en-US" dirty="0" err="1"/>
              <a:t>d'images</a:t>
            </a:r>
            <a:r>
              <a:rPr lang="en-US" dirty="0"/>
              <a:t> à </a:t>
            </a:r>
            <a:r>
              <a:rPr lang="en-US" dirty="0" err="1"/>
              <a:t>partir</a:t>
            </a:r>
            <a:r>
              <a:rPr lang="en-US" dirty="0"/>
              <a:t> de la supervision </a:t>
            </a:r>
            <a:r>
              <a:rPr lang="en-US" dirty="0" err="1"/>
              <a:t>contenue</a:t>
            </a:r>
            <a:r>
              <a:rPr lang="en-US" dirty="0"/>
              <a:t> dans le </a:t>
            </a:r>
            <a:r>
              <a:rPr lang="en-US" dirty="0" err="1"/>
              <a:t>langage</a:t>
            </a:r>
            <a:r>
              <a:rPr lang="en-US" dirty="0"/>
              <a:t> naturel</a:t>
            </a:r>
            <a:endParaRPr lang="en-US" altLang="zh-CN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Données </a:t>
            </a:r>
            <a:r>
              <a:rPr lang="en-US" b="1" dirty="0" err="1"/>
              <a:t>d'entraînement</a:t>
            </a:r>
            <a:r>
              <a:rPr lang="en-US" dirty="0"/>
              <a:t> : 400 millions de </a:t>
            </a:r>
            <a:r>
              <a:rPr lang="en-US" dirty="0" err="1"/>
              <a:t>paires</a:t>
            </a:r>
            <a:r>
              <a:rPr lang="en-US" dirty="0"/>
              <a:t> (image, </a:t>
            </a:r>
            <a:r>
              <a:rPr lang="en-US" dirty="0" err="1"/>
              <a:t>texte</a:t>
            </a:r>
            <a:r>
              <a:rPr lang="en-US" dirty="0"/>
              <a:t>) </a:t>
            </a:r>
            <a:r>
              <a:rPr lang="en-US" dirty="0" err="1"/>
              <a:t>collectées</a:t>
            </a:r>
            <a:r>
              <a:rPr lang="en-US" dirty="0"/>
              <a:t> sur Internet</a:t>
            </a:r>
          </a:p>
          <a:p>
            <a:pPr lvl="1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0647D1-A2CB-D0CC-830C-23832FBCE9E9}"/>
              </a:ext>
            </a:extLst>
          </p:cNvPr>
          <p:cNvSpPr txBox="1"/>
          <p:nvPr/>
        </p:nvSpPr>
        <p:spPr>
          <a:xfrm>
            <a:off x="535641" y="6016549"/>
            <a:ext cx="11120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b="0" i="0" u="none" strike="noStrike" dirty="0">
                <a:solidFill>
                  <a:srgbClr val="000000"/>
                </a:solidFill>
                <a:effectLst/>
                <a:latin typeface="Lucida Grande" panose="020B0600040502020204" pitchFamily="34" charset="0"/>
                <a:hlinkClick r:id="rId2"/>
              </a:rPr>
              <a:t>Alec Radford</a:t>
            </a:r>
            <a:r>
              <a:rPr lang="en-US" sz="800" b="0" i="0" dirty="0">
                <a:solidFill>
                  <a:srgbClr val="000000"/>
                </a:solidFill>
                <a:effectLst/>
                <a:latin typeface="Lucida Grande" panose="020B0600040502020204" pitchFamily="34" charset="0"/>
              </a:rPr>
              <a:t>, </a:t>
            </a:r>
            <a:r>
              <a:rPr lang="en-US" sz="800" b="0" i="0" u="none" strike="noStrike" dirty="0">
                <a:solidFill>
                  <a:srgbClr val="000000"/>
                </a:solidFill>
                <a:effectLst/>
                <a:latin typeface="Lucida Grande" panose="020B0600040502020204" pitchFamily="34" charset="0"/>
                <a:hlinkClick r:id="rId3"/>
              </a:rPr>
              <a:t>Jong Wook Kim</a:t>
            </a:r>
            <a:r>
              <a:rPr lang="en-US" sz="800" b="0" i="0" dirty="0">
                <a:solidFill>
                  <a:srgbClr val="000000"/>
                </a:solidFill>
                <a:effectLst/>
                <a:latin typeface="Lucida Grande" panose="020B0600040502020204" pitchFamily="34" charset="0"/>
              </a:rPr>
              <a:t>, </a:t>
            </a:r>
            <a:r>
              <a:rPr lang="en-US" sz="800" b="0" i="0" u="none" strike="noStrike" dirty="0">
                <a:solidFill>
                  <a:srgbClr val="000000"/>
                </a:solidFill>
                <a:effectLst/>
                <a:latin typeface="Lucida Grande" panose="020B0600040502020204" pitchFamily="34" charset="0"/>
                <a:hlinkClick r:id="rId4"/>
              </a:rPr>
              <a:t>Chris Hallacy</a:t>
            </a:r>
            <a:r>
              <a:rPr lang="en-US" sz="800" b="0" i="0" dirty="0">
                <a:solidFill>
                  <a:srgbClr val="000000"/>
                </a:solidFill>
                <a:effectLst/>
                <a:latin typeface="Lucida Grande" panose="020B0600040502020204" pitchFamily="34" charset="0"/>
              </a:rPr>
              <a:t>, </a:t>
            </a:r>
            <a:r>
              <a:rPr lang="en-US" sz="800" b="0" i="0" u="none" strike="noStrike" dirty="0">
                <a:solidFill>
                  <a:srgbClr val="000000"/>
                </a:solidFill>
                <a:effectLst/>
                <a:latin typeface="Lucida Grande" panose="020B0600040502020204" pitchFamily="34" charset="0"/>
                <a:hlinkClick r:id="rId5"/>
              </a:rPr>
              <a:t>Aditya Ramesh</a:t>
            </a:r>
            <a:r>
              <a:rPr lang="en-US" sz="800" b="0" i="0" dirty="0">
                <a:solidFill>
                  <a:srgbClr val="000000"/>
                </a:solidFill>
                <a:effectLst/>
                <a:latin typeface="Lucida Grande" panose="020B0600040502020204" pitchFamily="34" charset="0"/>
              </a:rPr>
              <a:t>, </a:t>
            </a:r>
            <a:r>
              <a:rPr lang="en-US" sz="800" b="0" i="0" u="none" strike="noStrike" dirty="0">
                <a:solidFill>
                  <a:srgbClr val="000000"/>
                </a:solidFill>
                <a:effectLst/>
                <a:latin typeface="Lucida Grande" panose="020B0600040502020204" pitchFamily="34" charset="0"/>
                <a:hlinkClick r:id="rId6"/>
              </a:rPr>
              <a:t>Gabriel Goh</a:t>
            </a:r>
            <a:r>
              <a:rPr lang="en-US" sz="800" b="0" i="0" dirty="0">
                <a:solidFill>
                  <a:srgbClr val="000000"/>
                </a:solidFill>
                <a:effectLst/>
                <a:latin typeface="Lucida Grande" panose="020B0600040502020204" pitchFamily="34" charset="0"/>
              </a:rPr>
              <a:t>, </a:t>
            </a:r>
            <a:r>
              <a:rPr lang="en-US" sz="800" b="0" i="0" u="none" strike="noStrike" dirty="0">
                <a:solidFill>
                  <a:srgbClr val="000000"/>
                </a:solidFill>
                <a:effectLst/>
                <a:latin typeface="Lucida Grande" panose="020B0600040502020204" pitchFamily="34" charset="0"/>
                <a:hlinkClick r:id="rId7"/>
              </a:rPr>
              <a:t>Sandhini Agarwal</a:t>
            </a:r>
            <a:r>
              <a:rPr lang="en-US" sz="800" b="0" i="0" dirty="0">
                <a:solidFill>
                  <a:srgbClr val="000000"/>
                </a:solidFill>
                <a:effectLst/>
                <a:latin typeface="Lucida Grande" panose="020B0600040502020204" pitchFamily="34" charset="0"/>
              </a:rPr>
              <a:t>, </a:t>
            </a:r>
            <a:r>
              <a:rPr lang="en-US" sz="800" b="0" i="0" u="none" strike="noStrike" dirty="0">
                <a:solidFill>
                  <a:srgbClr val="000000"/>
                </a:solidFill>
                <a:effectLst/>
                <a:latin typeface="Lucida Grande" panose="020B0600040502020204" pitchFamily="34" charset="0"/>
                <a:hlinkClick r:id="rId8"/>
              </a:rPr>
              <a:t>Girish Sastry</a:t>
            </a:r>
            <a:r>
              <a:rPr lang="en-US" sz="800" b="0" i="0" dirty="0">
                <a:solidFill>
                  <a:srgbClr val="000000"/>
                </a:solidFill>
                <a:effectLst/>
                <a:latin typeface="Lucida Grande" panose="020B0600040502020204" pitchFamily="34" charset="0"/>
              </a:rPr>
              <a:t>, </a:t>
            </a:r>
            <a:r>
              <a:rPr lang="en-US" sz="800" b="0" i="0" u="none" strike="noStrike" dirty="0">
                <a:solidFill>
                  <a:srgbClr val="000000"/>
                </a:solidFill>
                <a:effectLst/>
                <a:latin typeface="Lucida Grande" panose="020B0600040502020204" pitchFamily="34" charset="0"/>
                <a:hlinkClick r:id="rId9"/>
              </a:rPr>
              <a:t>Amanda Askell</a:t>
            </a:r>
            <a:r>
              <a:rPr lang="en-US" sz="800" b="0" i="0" dirty="0">
                <a:solidFill>
                  <a:srgbClr val="000000"/>
                </a:solidFill>
                <a:effectLst/>
                <a:latin typeface="Lucida Grande" panose="020B0600040502020204" pitchFamily="34" charset="0"/>
              </a:rPr>
              <a:t>, </a:t>
            </a:r>
            <a:r>
              <a:rPr lang="en-US" sz="800" b="0" i="0" u="none" strike="noStrike" dirty="0">
                <a:solidFill>
                  <a:srgbClr val="000000"/>
                </a:solidFill>
                <a:effectLst/>
                <a:latin typeface="Lucida Grande" panose="020B0600040502020204" pitchFamily="34" charset="0"/>
                <a:hlinkClick r:id="rId10"/>
              </a:rPr>
              <a:t>Pamela Mishkin</a:t>
            </a:r>
            <a:r>
              <a:rPr lang="en-US" sz="800" b="0" i="0" dirty="0">
                <a:solidFill>
                  <a:srgbClr val="000000"/>
                </a:solidFill>
                <a:effectLst/>
                <a:latin typeface="Lucida Grande" panose="020B0600040502020204" pitchFamily="34" charset="0"/>
              </a:rPr>
              <a:t>, </a:t>
            </a:r>
            <a:r>
              <a:rPr lang="en-US" sz="800" b="0" i="0" u="none" strike="noStrike" dirty="0">
                <a:solidFill>
                  <a:srgbClr val="000000"/>
                </a:solidFill>
                <a:effectLst/>
                <a:latin typeface="Lucida Grande" panose="020B0600040502020204" pitchFamily="34" charset="0"/>
                <a:hlinkClick r:id="rId11"/>
              </a:rPr>
              <a:t>Jack Clark</a:t>
            </a:r>
            <a:r>
              <a:rPr lang="en-US" sz="800" b="0" i="0" dirty="0">
                <a:solidFill>
                  <a:srgbClr val="000000"/>
                </a:solidFill>
                <a:effectLst/>
                <a:latin typeface="Lucida Grande" panose="020B0600040502020204" pitchFamily="34" charset="0"/>
              </a:rPr>
              <a:t>, </a:t>
            </a:r>
            <a:r>
              <a:rPr lang="en-US" sz="800" b="0" i="0" u="none" strike="noStrike" dirty="0">
                <a:solidFill>
                  <a:srgbClr val="000000"/>
                </a:solidFill>
                <a:effectLst/>
                <a:latin typeface="Lucida Grande" panose="020B0600040502020204" pitchFamily="34" charset="0"/>
                <a:hlinkClick r:id="rId12"/>
              </a:rPr>
              <a:t>Gretchen Krueger</a:t>
            </a:r>
            <a:r>
              <a:rPr lang="en-US" sz="800" b="0" i="0" dirty="0">
                <a:solidFill>
                  <a:srgbClr val="000000"/>
                </a:solidFill>
                <a:effectLst/>
                <a:latin typeface="Lucida Grande" panose="020B0600040502020204" pitchFamily="34" charset="0"/>
              </a:rPr>
              <a:t>, </a:t>
            </a:r>
            <a:r>
              <a:rPr lang="en-US" sz="800" b="0" i="0" u="none" strike="noStrike" dirty="0">
                <a:solidFill>
                  <a:srgbClr val="000000"/>
                </a:solidFill>
                <a:effectLst/>
                <a:latin typeface="Lucida Grande" panose="020B0600040502020204" pitchFamily="34" charset="0"/>
                <a:hlinkClick r:id="rId13"/>
              </a:rPr>
              <a:t>Ilya Sutskever</a:t>
            </a:r>
            <a:r>
              <a:rPr lang="en-US" altLang="zh-CN" sz="800" b="0" i="0" u="none" strike="noStrike" dirty="0">
                <a:solidFill>
                  <a:srgbClr val="000000"/>
                </a:solidFill>
                <a:effectLst/>
                <a:latin typeface="Lucida Grande" panose="020B0600040502020204" pitchFamily="34" charset="0"/>
              </a:rPr>
              <a:t>.</a:t>
            </a:r>
            <a:r>
              <a:rPr lang="zh-CN" altLang="en-US" sz="800" b="0" i="0" u="none" strike="noStrike" dirty="0">
                <a:solidFill>
                  <a:srgbClr val="000000"/>
                </a:solidFill>
                <a:effectLst/>
                <a:latin typeface="Lucida Grande" panose="020B0600040502020204" pitchFamily="34" charset="0"/>
              </a:rPr>
              <a:t> </a:t>
            </a:r>
            <a:r>
              <a:rPr lang="en-US" sz="800" b="1" i="0" dirty="0">
                <a:solidFill>
                  <a:srgbClr val="000000"/>
                </a:solidFill>
                <a:effectLst/>
                <a:latin typeface="Lucida Grande" panose="020B0600040502020204" pitchFamily="34" charset="0"/>
              </a:rPr>
              <a:t>Learning Transferable Visual Models From Natural Language Supervision</a:t>
            </a:r>
            <a:r>
              <a:rPr lang="en-US" altLang="zh-CN" sz="800" dirty="0">
                <a:solidFill>
                  <a:srgbClr val="000000"/>
                </a:solidFill>
                <a:latin typeface="Lucida Grande" panose="020B0600040502020204" pitchFamily="34" charset="0"/>
              </a:rPr>
              <a:t>. arXiv:2103.0002</a:t>
            </a:r>
            <a:r>
              <a:rPr lang="en-US" altLang="zh-CN" sz="800" b="1" dirty="0">
                <a:solidFill>
                  <a:srgbClr val="000000"/>
                </a:solidFill>
                <a:latin typeface="Lucida Grande" panose="020B0600040502020204" pitchFamily="34" charset="0"/>
              </a:rPr>
              <a:t>0</a:t>
            </a:r>
            <a:r>
              <a:rPr lang="en-US" sz="800" b="0" i="0" dirty="0">
                <a:solidFill>
                  <a:srgbClr val="FFFFFF"/>
                </a:solidFill>
                <a:effectLst/>
                <a:latin typeface="Lucida Grande" panose="020B0600040502020204" pitchFamily="34" charset="0"/>
              </a:rPr>
              <a:t>:2103.00020</a:t>
            </a:r>
            <a:endParaRPr lang="en-US" sz="800" b="0" i="0" dirty="0">
              <a:solidFill>
                <a:srgbClr val="000000"/>
              </a:solidFill>
              <a:effectLst/>
              <a:latin typeface="Lucida Grande" panose="020B0600040502020204" pitchFamily="34" charset="0"/>
            </a:endParaRPr>
          </a:p>
          <a:p>
            <a:endParaRPr lang="en-CN" sz="800" dirty="0"/>
          </a:p>
        </p:txBody>
      </p:sp>
    </p:spTree>
    <p:extLst>
      <p:ext uri="{BB962C8B-B14F-4D97-AF65-F5344CB8AC3E}">
        <p14:creationId xmlns:p14="http://schemas.microsoft.com/office/powerpoint/2010/main" val="24895009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DDEE8-AF3D-A608-ECCC-23FC2E4B9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560B49-FBA2-AE50-CE5D-B817765214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1DA940-75E1-FEE2-33F3-44C1FCC431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634" y="53788"/>
            <a:ext cx="8607613" cy="664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8364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87681-D8EC-4450-26F0-96FD392EA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1691"/>
            <a:ext cx="10515600" cy="1325563"/>
          </a:xfrm>
        </p:spPr>
        <p:txBody>
          <a:bodyPr/>
          <a:lstStyle/>
          <a:p>
            <a:r>
              <a:rPr lang="en-US" b="1" dirty="0"/>
              <a:t>Application : </a:t>
            </a:r>
            <a:r>
              <a:rPr lang="en-US" b="1" dirty="0" err="1"/>
              <a:t>Réponses</a:t>
            </a:r>
            <a:r>
              <a:rPr lang="en-US" b="1" dirty="0"/>
              <a:t> à des Questions </a:t>
            </a:r>
            <a:r>
              <a:rPr lang="en-US" b="1" dirty="0" err="1"/>
              <a:t>Scientifiques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A13728-9CF6-F195-F054-D54ABC5166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7032"/>
            <a:ext cx="10515600" cy="435133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Le jeu de données </a:t>
            </a:r>
            <a:r>
              <a:rPr lang="en-US" dirty="0" err="1"/>
              <a:t>ScienceQA</a:t>
            </a:r>
            <a:r>
              <a:rPr lang="en-US" dirty="0"/>
              <a:t> </a:t>
            </a:r>
            <a:r>
              <a:rPr lang="en-US" dirty="0" err="1"/>
              <a:t>contient</a:t>
            </a:r>
            <a:r>
              <a:rPr lang="en-US" dirty="0"/>
              <a:t> 21</a:t>
            </a:r>
            <a:r>
              <a:rPr lang="en-US" altLang="zh-CN" dirty="0"/>
              <a:t>K</a:t>
            </a:r>
            <a:r>
              <a:rPr lang="zh-CN" altLang="en-US" dirty="0"/>
              <a:t> </a:t>
            </a:r>
            <a:r>
              <a:rPr lang="en-US" dirty="0"/>
              <a:t>questions à choix multiples </a:t>
            </a:r>
            <a:r>
              <a:rPr lang="en-US" dirty="0" err="1"/>
              <a:t>multimodales</a:t>
            </a:r>
            <a:r>
              <a:rPr lang="en-US" dirty="0"/>
              <a:t> avec </a:t>
            </a:r>
            <a:r>
              <a:rPr lang="en-US" dirty="0" err="1"/>
              <a:t>une</a:t>
            </a:r>
            <a:r>
              <a:rPr lang="en-US" dirty="0"/>
              <a:t> riche </a:t>
            </a:r>
            <a:r>
              <a:rPr lang="en-US" dirty="0" err="1"/>
              <a:t>diversité</a:t>
            </a:r>
            <a:r>
              <a:rPr lang="en-US" dirty="0"/>
              <a:t> de </a:t>
            </a:r>
            <a:r>
              <a:rPr lang="en-US" dirty="0" err="1"/>
              <a:t>domaines</a:t>
            </a:r>
            <a:r>
              <a:rPr lang="en-US" dirty="0"/>
              <a:t> </a:t>
            </a:r>
            <a:r>
              <a:rPr lang="en-US" dirty="0" err="1"/>
              <a:t>couvrant</a:t>
            </a:r>
            <a:r>
              <a:rPr lang="en-US" dirty="0"/>
              <a:t> 3 matières, 26 </a:t>
            </a:r>
            <a:r>
              <a:rPr lang="en-US" dirty="0" err="1"/>
              <a:t>sujets</a:t>
            </a:r>
            <a:r>
              <a:rPr lang="en-US" dirty="0"/>
              <a:t>, 127 </a:t>
            </a:r>
            <a:r>
              <a:rPr lang="en-US" dirty="0" err="1"/>
              <a:t>catégories</a:t>
            </a:r>
            <a:r>
              <a:rPr lang="en-US" dirty="0"/>
              <a:t> et 379 </a:t>
            </a:r>
            <a:r>
              <a:rPr lang="en-US" dirty="0" err="1"/>
              <a:t>compétences</a:t>
            </a:r>
            <a:r>
              <a:rPr lang="en-US" dirty="0"/>
              <a:t>.</a:t>
            </a:r>
          </a:p>
          <a:p>
            <a:endParaRPr lang="en-CN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38BF7B67-AEAF-9956-C18D-4A77E1AA9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542" y="2827639"/>
            <a:ext cx="7058212" cy="300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315537-7309-28B5-E502-6B1A28DC386C}"/>
              </a:ext>
            </a:extLst>
          </p:cNvPr>
          <p:cNvSpPr txBox="1"/>
          <p:nvPr/>
        </p:nvSpPr>
        <p:spPr>
          <a:xfrm>
            <a:off x="4075953" y="592926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dirty="0"/>
              <a:t>https://scienceqa.github.io/</a:t>
            </a:r>
          </a:p>
        </p:txBody>
      </p:sp>
    </p:spTree>
    <p:extLst>
      <p:ext uri="{BB962C8B-B14F-4D97-AF65-F5344CB8AC3E}">
        <p14:creationId xmlns:p14="http://schemas.microsoft.com/office/powerpoint/2010/main" val="17734844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cienceQA Dataset | Papers With Code">
            <a:extLst>
              <a:ext uri="{FF2B5EF4-FFF2-40B4-BE49-F238E27FC236}">
                <a16:creationId xmlns:a16="http://schemas.microsoft.com/office/drawing/2014/main" id="{14C02B4F-6E06-2C4B-49BD-A59D39F131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0" b="10669"/>
          <a:stretch/>
        </p:blipFill>
        <p:spPr bwMode="auto">
          <a:xfrm>
            <a:off x="497541" y="667869"/>
            <a:ext cx="11338183" cy="4637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20647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C738F-444F-4DFA-55A6-A6ACD2152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Interaction avec CLIP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D2732-0C82-05B1-57AC-17248B310B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https://colab.research.google.com/drive/1NRdzNsk58h9APO-Wo7ot8UCRX9kWxMHg?usp=sharing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3"/>
              </a:rPr>
              <a:t>https://medium.com/@elvenkim1/clip-by-openai-by-first-running-the-colab-7bbd8fc8ea07</a:t>
            </a:r>
            <a:endParaRPr lang="en-US" dirty="0"/>
          </a:p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21744817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29AF0-6FAB-D456-BA58-2BDC75E64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Merci!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CD049E-7303-5071-C99D-B3DD9F2742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0035436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B7893-D1FA-BA5D-9323-976C86C4C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CLIP</a:t>
            </a:r>
            <a:r>
              <a:rPr lang="zh-CN" altLang="en-US" dirty="0"/>
              <a:t> </a:t>
            </a:r>
            <a:r>
              <a:rPr lang="en-US" altLang="zh-CN" dirty="0"/>
              <a:t>(Radford</a:t>
            </a:r>
            <a:r>
              <a:rPr lang="zh-CN" altLang="en-US" dirty="0"/>
              <a:t> </a:t>
            </a:r>
            <a:r>
              <a:rPr lang="en-US" altLang="zh-CN" dirty="0"/>
              <a:t>et</a:t>
            </a:r>
            <a:r>
              <a:rPr lang="zh-CN" altLang="en-US" dirty="0"/>
              <a:t> </a:t>
            </a:r>
            <a:r>
              <a:rPr lang="en-US" altLang="zh-CN" dirty="0"/>
              <a:t>al.</a:t>
            </a:r>
            <a:r>
              <a:rPr lang="zh-CN" altLang="en-US" dirty="0"/>
              <a:t> </a:t>
            </a:r>
            <a:r>
              <a:rPr lang="en-US" altLang="zh-CN" dirty="0"/>
              <a:t>2021)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1BA3FE-8BA4-7632-42C0-5554FB1B85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8754"/>
            <a:ext cx="5998882" cy="4351338"/>
          </a:xfrm>
        </p:spPr>
        <p:txBody>
          <a:bodyPr/>
          <a:lstStyle/>
          <a:p>
            <a:r>
              <a:rPr lang="en-US" b="1" dirty="0" err="1"/>
              <a:t>Pré-entraînement</a:t>
            </a:r>
            <a:r>
              <a:rPr lang="en-US" b="1" dirty="0"/>
              <a:t> </a:t>
            </a:r>
            <a:r>
              <a:rPr lang="en-US" b="1" dirty="0" err="1"/>
              <a:t>contrastif</a:t>
            </a:r>
            <a:endParaRPr lang="en-US" dirty="0"/>
          </a:p>
          <a:p>
            <a:pPr lvl="1"/>
            <a:r>
              <a:rPr lang="en-US" dirty="0"/>
              <a:t>Un </a:t>
            </a:r>
            <a:r>
              <a:rPr lang="en-US" dirty="0" err="1"/>
              <a:t>encodeur</a:t>
            </a:r>
            <a:r>
              <a:rPr lang="en-US" dirty="0"/>
              <a:t> de </a:t>
            </a:r>
            <a:r>
              <a:rPr lang="en-US" dirty="0" err="1"/>
              <a:t>texte</a:t>
            </a:r>
            <a:r>
              <a:rPr lang="en-US" dirty="0"/>
              <a:t> </a:t>
            </a:r>
            <a:r>
              <a:rPr lang="en-US" dirty="0" err="1"/>
              <a:t>basé</a:t>
            </a:r>
            <a:r>
              <a:rPr lang="en-US" dirty="0"/>
              <a:t> sur un </a:t>
            </a:r>
            <a:r>
              <a:rPr lang="en-US" dirty="0" err="1"/>
              <a:t>modèle</a:t>
            </a:r>
            <a:r>
              <a:rPr lang="en-US" dirty="0"/>
              <a:t> de </a:t>
            </a:r>
            <a:r>
              <a:rPr lang="en-US" dirty="0" err="1"/>
              <a:t>langage</a:t>
            </a:r>
            <a:r>
              <a:rPr lang="en-US" dirty="0"/>
              <a:t> Transformer</a:t>
            </a:r>
          </a:p>
          <a:p>
            <a:pPr lvl="1"/>
            <a:r>
              <a:rPr lang="en-US" dirty="0"/>
              <a:t>Un </a:t>
            </a:r>
            <a:r>
              <a:rPr lang="en-US" dirty="0" err="1"/>
              <a:t>encodeur</a:t>
            </a:r>
            <a:r>
              <a:rPr lang="en-US" dirty="0"/>
              <a:t> </a:t>
            </a:r>
            <a:r>
              <a:rPr lang="en-US" dirty="0" err="1"/>
              <a:t>d'images</a:t>
            </a:r>
            <a:r>
              <a:rPr lang="en-US" dirty="0"/>
              <a:t> </a:t>
            </a:r>
          </a:p>
          <a:p>
            <a:r>
              <a:rPr lang="en-US" altLang="zh-CN" dirty="0" err="1"/>
              <a:t>Entraîner</a:t>
            </a:r>
            <a:r>
              <a:rPr lang="en-US" altLang="zh-CN" dirty="0"/>
              <a:t> </a:t>
            </a:r>
            <a:r>
              <a:rPr lang="en-US" altLang="zh-CN" dirty="0" err="1"/>
              <a:t>conjointement</a:t>
            </a:r>
            <a:r>
              <a:rPr lang="en-US" altLang="zh-CN" dirty="0"/>
              <a:t> un </a:t>
            </a:r>
            <a:r>
              <a:rPr lang="en-US" altLang="zh-CN" dirty="0" err="1"/>
              <a:t>encodeur</a:t>
            </a:r>
            <a:r>
              <a:rPr lang="en-US" altLang="zh-CN" dirty="0"/>
              <a:t> </a:t>
            </a:r>
            <a:r>
              <a:rPr lang="en-US" altLang="zh-CN" dirty="0" err="1"/>
              <a:t>d'images</a:t>
            </a:r>
            <a:r>
              <a:rPr lang="en-US" altLang="zh-CN" dirty="0"/>
              <a:t> et un </a:t>
            </a:r>
            <a:r>
              <a:rPr lang="en-US" altLang="zh-CN" dirty="0" err="1"/>
              <a:t>encodeur</a:t>
            </a:r>
            <a:r>
              <a:rPr lang="en-US" altLang="zh-CN" dirty="0"/>
              <a:t> de </a:t>
            </a:r>
            <a:r>
              <a:rPr lang="en-US" altLang="zh-CN" dirty="0" err="1"/>
              <a:t>texte</a:t>
            </a:r>
            <a:r>
              <a:rPr lang="en-US" altLang="zh-CN" dirty="0"/>
              <a:t> pour </a:t>
            </a:r>
            <a:r>
              <a:rPr lang="en-US" altLang="zh-CN" dirty="0" err="1"/>
              <a:t>prédire</a:t>
            </a:r>
            <a:r>
              <a:rPr lang="en-US" altLang="zh-CN" dirty="0"/>
              <a:t> les </a:t>
            </a:r>
            <a:r>
              <a:rPr lang="en-US" altLang="zh-CN" dirty="0" err="1"/>
              <a:t>appariements</a:t>
            </a:r>
            <a:r>
              <a:rPr lang="en-US" altLang="zh-CN" dirty="0"/>
              <a:t> corrects d'un lot </a:t>
            </a:r>
            <a:r>
              <a:rPr lang="en-US" altLang="zh-CN" dirty="0" err="1"/>
              <a:t>d'exemples</a:t>
            </a:r>
            <a:r>
              <a:rPr lang="en-US" altLang="zh-CN" dirty="0"/>
              <a:t> </a:t>
            </a:r>
            <a:r>
              <a:rPr lang="en-US" altLang="zh-CN" dirty="0" err="1"/>
              <a:t>d'entraînement</a:t>
            </a:r>
            <a:r>
              <a:rPr lang="en-US" altLang="zh-CN" dirty="0"/>
              <a:t> (image, </a:t>
            </a:r>
            <a:r>
              <a:rPr lang="en-US" altLang="zh-CN" dirty="0" err="1"/>
              <a:t>texte</a:t>
            </a:r>
            <a:r>
              <a:rPr lang="en-US" altLang="zh-CN" dirty="0"/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C53230-BED1-F69C-245F-63438CFD70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519" r="2405"/>
          <a:stretch/>
        </p:blipFill>
        <p:spPr>
          <a:xfrm>
            <a:off x="6653309" y="1365435"/>
            <a:ext cx="5000810" cy="349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8294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E16EE-AA84-1107-A68E-D8EF12FC9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Classification </a:t>
            </a:r>
            <a:r>
              <a:rPr lang="en-US" b="1" dirty="0" err="1"/>
              <a:t>d'images</a:t>
            </a:r>
            <a:r>
              <a:rPr lang="en-US" b="1" dirty="0"/>
              <a:t> Zero-shot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9FD395-3CB6-8364-D806-239849EADC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26412" cy="4351338"/>
          </a:xfrm>
        </p:spPr>
        <p:txBody>
          <a:bodyPr/>
          <a:lstStyle/>
          <a:p>
            <a:r>
              <a:rPr lang="en-US" dirty="0" err="1"/>
              <a:t>Utiliser</a:t>
            </a:r>
            <a:r>
              <a:rPr lang="en-US" dirty="0"/>
              <a:t> les </a:t>
            </a:r>
            <a:r>
              <a:rPr lang="en-US" dirty="0" err="1"/>
              <a:t>noms</a:t>
            </a:r>
            <a:r>
              <a:rPr lang="en-US" dirty="0"/>
              <a:t> de </a:t>
            </a:r>
            <a:r>
              <a:rPr lang="en-US" dirty="0" err="1"/>
              <a:t>toutes</a:t>
            </a:r>
            <a:r>
              <a:rPr lang="en-US" dirty="0"/>
              <a:t> les classes dans le jeu de données </a:t>
            </a:r>
            <a:r>
              <a:rPr lang="en-US" dirty="0" err="1"/>
              <a:t>comme</a:t>
            </a:r>
            <a:r>
              <a:rPr lang="en-US" dirty="0"/>
              <a:t> ensemble de </a:t>
            </a:r>
            <a:r>
              <a:rPr lang="en-US" dirty="0" err="1"/>
              <a:t>paires</a:t>
            </a:r>
            <a:r>
              <a:rPr lang="en-US" dirty="0"/>
              <a:t> de </a:t>
            </a:r>
            <a:r>
              <a:rPr lang="en-US" dirty="0" err="1"/>
              <a:t>texte</a:t>
            </a:r>
            <a:r>
              <a:rPr lang="en-US" dirty="0"/>
              <a:t> </a:t>
            </a:r>
            <a:r>
              <a:rPr lang="en-US" dirty="0" err="1"/>
              <a:t>potentielles</a:t>
            </a:r>
            <a:r>
              <a:rPr lang="en-US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/>
              <a:t>Prédire</a:t>
            </a:r>
            <a:r>
              <a:rPr lang="en-US" dirty="0"/>
              <a:t> la </a:t>
            </a:r>
            <a:r>
              <a:rPr lang="en-US" dirty="0" err="1"/>
              <a:t>paire</a:t>
            </a:r>
            <a:r>
              <a:rPr lang="en-US" dirty="0"/>
              <a:t> (image, </a:t>
            </a:r>
            <a:r>
              <a:rPr lang="en-US" dirty="0" err="1"/>
              <a:t>texte</a:t>
            </a:r>
            <a:r>
              <a:rPr lang="en-US" dirty="0"/>
              <a:t>) la plus probable </a:t>
            </a:r>
            <a:r>
              <a:rPr lang="en-US" dirty="0" err="1"/>
              <a:t>selon</a:t>
            </a:r>
            <a:r>
              <a:rPr lang="en-US" dirty="0"/>
              <a:t> CLIP</a:t>
            </a:r>
          </a:p>
          <a:p>
            <a:pPr lvl="1"/>
            <a:r>
              <a:rPr lang="en-US" dirty="0" err="1"/>
              <a:t>Calculer</a:t>
            </a:r>
            <a:r>
              <a:rPr lang="en-US" dirty="0"/>
              <a:t> </a:t>
            </a:r>
            <a:r>
              <a:rPr lang="en-US" dirty="0" err="1"/>
              <a:t>l'intégration</a:t>
            </a:r>
            <a:r>
              <a:rPr lang="en-US" dirty="0"/>
              <a:t> de la </a:t>
            </a:r>
            <a:r>
              <a:rPr lang="en-US" dirty="0" err="1"/>
              <a:t>classe</a:t>
            </a:r>
            <a:r>
              <a:rPr lang="en-US" dirty="0"/>
              <a:t> avec </a:t>
            </a:r>
            <a:r>
              <a:rPr lang="en-US" dirty="0" err="1"/>
              <a:t>l'encodeur</a:t>
            </a:r>
            <a:r>
              <a:rPr lang="en-US" dirty="0"/>
              <a:t> de </a:t>
            </a:r>
            <a:r>
              <a:rPr lang="en-US" dirty="0" err="1"/>
              <a:t>texte</a:t>
            </a:r>
            <a:r>
              <a:rPr lang="en-US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/>
              <a:t>Calculer</a:t>
            </a:r>
            <a:r>
              <a:rPr lang="en-US" dirty="0"/>
              <a:t> </a:t>
            </a:r>
            <a:r>
              <a:rPr lang="en-US" dirty="0" err="1"/>
              <a:t>l'intégration</a:t>
            </a:r>
            <a:r>
              <a:rPr lang="en-US" dirty="0"/>
              <a:t> de </a:t>
            </a:r>
            <a:r>
              <a:rPr lang="en-US" dirty="0" err="1"/>
              <a:t>l'image</a:t>
            </a:r>
            <a:r>
              <a:rPr lang="en-US" dirty="0"/>
              <a:t> avec </a:t>
            </a:r>
            <a:r>
              <a:rPr lang="en-US" dirty="0" err="1"/>
              <a:t>l'encodeur</a:t>
            </a:r>
            <a:r>
              <a:rPr lang="en-US" dirty="0"/>
              <a:t> </a:t>
            </a:r>
            <a:r>
              <a:rPr lang="en-US" dirty="0" err="1"/>
              <a:t>d'images</a:t>
            </a:r>
            <a:endParaRPr lang="en-US" dirty="0"/>
          </a:p>
          <a:p>
            <a:pPr lvl="1"/>
            <a:endParaRPr lang="en-US" dirty="0"/>
          </a:p>
          <a:p>
            <a:endParaRPr lang="en-C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D7640F-C34C-DCEA-1634-06938AD677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232"/>
          <a:stretch/>
        </p:blipFill>
        <p:spPr>
          <a:xfrm>
            <a:off x="7368431" y="1825625"/>
            <a:ext cx="4482911" cy="32884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8577779-42F7-1395-07A2-E5B924CF4D6A}"/>
                  </a:ext>
                </a:extLst>
              </p:cNvPr>
              <p:cNvSpPr txBox="1"/>
              <p:nvPr/>
            </p:nvSpPr>
            <p:spPr>
              <a:xfrm>
                <a:off x="2746187" y="5331370"/>
                <a:ext cx="5614895" cy="89800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zh-CN" sz="2000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⁡(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𝑐𝑜𝑠𝑖𝑛𝑒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𝑣𝑒𝑐</m:t>
                          </m:r>
                          <m:d>
                            <m:d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zh-CN" altLang="en-US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𝑣𝑒𝑐</m:t>
                          </m:r>
                          <m:d>
                            <m:d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sup>
                            <m:e>
                              <m:func>
                                <m:funcPr>
                                  <m:ctrl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CN" sz="2000" b="0" i="0" smtClean="0">
                                      <a:latin typeface="Cambria Math" panose="02040503050406030204" pitchFamily="18" charset="0"/>
                                    </a:rPr>
                                    <m:t>exp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altLang="zh-CN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𝑐𝑜𝑠𝑖𝑛𝑒</m:t>
                                      </m:r>
                                      <m:d>
                                        <m:dPr>
                                          <m:ctrlP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</a:rPr>
                                            <m:t>𝑣𝑒𝑐</m:t>
                                          </m:r>
                                          <m:d>
                                            <m:dPr>
                                              <m:ctrlPr>
                                                <a:rPr lang="en-US" altLang="zh-CN" sz="20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altLang="zh-CN" sz="2000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</m:d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</a:rPr>
                                            <m:t>𝑣𝑒𝑐</m:t>
                                          </m:r>
                                          <m:d>
                                            <m:dPr>
                                              <m:ctrlPr>
                                                <a:rPr lang="en-US" altLang="zh-CN" sz="20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altLang="zh-CN" sz="20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altLang="zh-CN" sz="20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𝑦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zh-CN" sz="20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𝑗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d>
                                    </m:e>
                                  </m:d>
                                </m:e>
                              </m:func>
                            </m:e>
                          </m:nary>
                        </m:den>
                      </m:f>
                    </m:oMath>
                  </m:oMathPara>
                </a14:m>
                <a:endParaRPr lang="en-CN" sz="2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8577779-42F7-1395-07A2-E5B924CF4D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6187" y="5331370"/>
                <a:ext cx="5614895" cy="898003"/>
              </a:xfrm>
              <a:prstGeom prst="rect">
                <a:avLst/>
              </a:prstGeom>
              <a:blipFill>
                <a:blip r:embed="rId3"/>
                <a:stretch>
                  <a:fillRect t="-7042" b="-71831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421054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CEA5A-A3BD-20F1-A13F-F084ECE33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Performance Zero-shot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B8E37-8E07-CA0B-7E5B-F966D90F53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err="1"/>
              <a:t>Amélioration</a:t>
            </a:r>
            <a:r>
              <a:rPr lang="en-US" dirty="0"/>
              <a:t> significative des performances par rapport aux </a:t>
            </a:r>
            <a:r>
              <a:rPr lang="en-US" dirty="0" err="1"/>
              <a:t>méthodes</a:t>
            </a:r>
            <a:r>
              <a:rPr lang="en-US" dirty="0"/>
              <a:t> </a:t>
            </a:r>
            <a:r>
              <a:rPr lang="en-US" dirty="0" err="1"/>
              <a:t>précédentes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DB522D-386D-5DDD-E7CF-1A1A86AE94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7415"/>
          <a:stretch/>
        </p:blipFill>
        <p:spPr>
          <a:xfrm>
            <a:off x="2839571" y="2873562"/>
            <a:ext cx="6070600" cy="14892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E326CB-D9CF-8710-7B88-E26B172B4CA4}"/>
              </a:ext>
            </a:extLst>
          </p:cNvPr>
          <p:cNvSpPr txBox="1"/>
          <p:nvPr/>
        </p:nvSpPr>
        <p:spPr>
          <a:xfrm>
            <a:off x="2904565" y="4531229"/>
            <a:ext cx="665778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/>
              <a:t>T</a:t>
            </a:r>
            <a:r>
              <a:rPr lang="en-US" b="1" dirty="0"/>
              <a:t>ableau 1.</a:t>
            </a:r>
            <a:r>
              <a:rPr lang="en-US" dirty="0"/>
              <a:t> </a:t>
            </a:r>
            <a:r>
              <a:rPr lang="en-US" dirty="0" err="1"/>
              <a:t>Comparaison</a:t>
            </a:r>
            <a:r>
              <a:rPr lang="en-US" dirty="0"/>
              <a:t> de CLIP avec les </a:t>
            </a:r>
            <a:r>
              <a:rPr lang="en-US" dirty="0" err="1"/>
              <a:t>résultats</a:t>
            </a:r>
            <a:r>
              <a:rPr lang="en-US" dirty="0"/>
              <a:t> de classification </a:t>
            </a:r>
            <a:r>
              <a:rPr lang="en-US" dirty="0" err="1"/>
              <a:t>d'images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transfert</a:t>
            </a:r>
            <a:r>
              <a:rPr lang="en-US" dirty="0"/>
              <a:t> zero-shot </a:t>
            </a:r>
            <a:r>
              <a:rPr lang="en-US" dirty="0" err="1"/>
              <a:t>antérieurs</a:t>
            </a:r>
            <a:r>
              <a:rPr lang="en-US" dirty="0"/>
              <a:t>. CLIP </a:t>
            </a:r>
            <a:r>
              <a:rPr lang="en-US" dirty="0" err="1"/>
              <a:t>améliore</a:t>
            </a:r>
            <a:r>
              <a:rPr lang="en-US" dirty="0"/>
              <a:t> les performances sur les trois jeux de données de manière significative. </a:t>
            </a:r>
            <a:r>
              <a:rPr lang="en-US" dirty="0" err="1"/>
              <a:t>Cette</a:t>
            </a:r>
            <a:r>
              <a:rPr lang="en-US" dirty="0"/>
              <a:t> </a:t>
            </a:r>
            <a:r>
              <a:rPr lang="en-US" dirty="0" err="1"/>
              <a:t>amélioration</a:t>
            </a:r>
            <a:r>
              <a:rPr lang="en-US" dirty="0"/>
              <a:t> </a:t>
            </a:r>
            <a:r>
              <a:rPr lang="en-US" dirty="0" err="1"/>
              <a:t>reflète</a:t>
            </a:r>
            <a:r>
              <a:rPr lang="en-US" dirty="0"/>
              <a:t> de </a:t>
            </a:r>
            <a:r>
              <a:rPr lang="en-US" dirty="0" err="1"/>
              <a:t>nombreuses</a:t>
            </a:r>
            <a:r>
              <a:rPr lang="en-US" dirty="0"/>
              <a:t> </a:t>
            </a:r>
            <a:r>
              <a:rPr lang="en-US" dirty="0" err="1"/>
              <a:t>différences</a:t>
            </a:r>
            <a:r>
              <a:rPr lang="en-US" dirty="0"/>
              <a:t> au </a:t>
            </a:r>
            <a:r>
              <a:rPr lang="en-US" dirty="0" err="1"/>
              <a:t>cours</a:t>
            </a:r>
            <a:r>
              <a:rPr lang="en-US" dirty="0"/>
              <a:t> des 4 </a:t>
            </a:r>
            <a:r>
              <a:rPr lang="en-US" dirty="0" err="1"/>
              <a:t>années</a:t>
            </a:r>
            <a:r>
              <a:rPr lang="en-US" dirty="0"/>
              <a:t> </a:t>
            </a:r>
            <a:r>
              <a:rPr lang="en-US" dirty="0" err="1"/>
              <a:t>depuis</a:t>
            </a:r>
            <a:r>
              <a:rPr lang="en-US" dirty="0"/>
              <a:t> le </a:t>
            </a:r>
            <a:r>
              <a:rPr lang="en-US" dirty="0" err="1"/>
              <a:t>développement</a:t>
            </a:r>
            <a:r>
              <a:rPr lang="en-US" dirty="0"/>
              <a:t> des Visual N-Grams (Li et al., 2017).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13951718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9358B-8DD1-7E73-E088-A50C0D214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Prompt</a:t>
            </a:r>
            <a:r>
              <a:rPr lang="zh-CN" altLang="en-US" dirty="0"/>
              <a:t> </a:t>
            </a:r>
            <a:r>
              <a:rPr lang="en-US" altLang="zh-CN" dirty="0"/>
              <a:t>Engineering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 err="1"/>
              <a:t>Ensembling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AE0910-D10D-E2AE-C037-9F3D490BB9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41955"/>
            <a:ext cx="6387353" cy="4351338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Encodeur</a:t>
            </a:r>
            <a:r>
              <a:rPr lang="en-US" dirty="0"/>
              <a:t> de classes avec </a:t>
            </a:r>
            <a:r>
              <a:rPr lang="en-US" dirty="0" err="1"/>
              <a:t>différents</a:t>
            </a:r>
            <a:r>
              <a:rPr lang="en-US" dirty="0"/>
              <a:t> prompts :</a:t>
            </a:r>
          </a:p>
          <a:p>
            <a:pPr lvl="1"/>
            <a:r>
              <a:rPr lang="en-US" dirty="0" err="1"/>
              <a:t>Uniquement</a:t>
            </a:r>
            <a:r>
              <a:rPr lang="en-US" dirty="0"/>
              <a:t> avec les </a:t>
            </a:r>
            <a:r>
              <a:rPr lang="en-US" dirty="0" err="1"/>
              <a:t>noms</a:t>
            </a:r>
            <a:r>
              <a:rPr lang="en-US" dirty="0"/>
              <a:t> des classes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dirty="0"/>
              <a:t>Avec le prompt</a:t>
            </a:r>
            <a:r>
              <a:rPr lang="zh-CN" altLang="en-US" dirty="0"/>
              <a:t> </a:t>
            </a:r>
            <a:r>
              <a:rPr lang="en-US" altLang="zh-CN" dirty="0"/>
              <a:t>&lt;&lt;A photo of a {label}</a:t>
            </a:r>
            <a:r>
              <a:rPr lang="zh-CN" altLang="en-US" dirty="0"/>
              <a:t> </a:t>
            </a:r>
            <a:r>
              <a:rPr lang="en-US" altLang="zh-CN" dirty="0"/>
              <a:t>&gt;&gt;</a:t>
            </a:r>
          </a:p>
          <a:p>
            <a:r>
              <a:rPr lang="en-US" dirty="0"/>
              <a:t>Assembler </a:t>
            </a:r>
            <a:r>
              <a:rPr lang="en-US" dirty="0" err="1"/>
              <a:t>plusieurs</a:t>
            </a:r>
            <a:r>
              <a:rPr lang="en-US" dirty="0"/>
              <a:t> </a:t>
            </a:r>
            <a:r>
              <a:rPr lang="en-US" dirty="0" err="1"/>
              <a:t>classificateurs</a:t>
            </a:r>
            <a:r>
              <a:rPr lang="en-US" dirty="0"/>
              <a:t> avec </a:t>
            </a:r>
            <a:r>
              <a:rPr lang="en-US" dirty="0" err="1"/>
              <a:t>différents</a:t>
            </a:r>
            <a:r>
              <a:rPr lang="en-US" dirty="0"/>
              <a:t> prompts de </a:t>
            </a:r>
            <a:r>
              <a:rPr lang="en-US" dirty="0" err="1"/>
              <a:t>contexte</a:t>
            </a:r>
            <a:r>
              <a:rPr lang="en-US" dirty="0"/>
              <a:t>, par </a:t>
            </a:r>
            <a:r>
              <a:rPr lang="en-US" dirty="0" err="1"/>
              <a:t>exemple</a:t>
            </a:r>
            <a:r>
              <a:rPr lang="en-US" dirty="0"/>
              <a:t> :</a:t>
            </a:r>
          </a:p>
          <a:p>
            <a:pPr lvl="1"/>
            <a:r>
              <a:rPr lang="en-US" altLang="zh-CN" dirty="0"/>
              <a:t>&lt;&lt;A photo of a big {label}&gt;&gt; </a:t>
            </a:r>
          </a:p>
          <a:p>
            <a:pPr lvl="1"/>
            <a:r>
              <a:rPr lang="en-US" altLang="zh-CN" dirty="0"/>
              <a:t> &lt;&lt;A photo of a small {label}&gt;&gt;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/>
              <a:t>L'ensemble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construit</a:t>
            </a:r>
            <a:r>
              <a:rPr lang="en-US" dirty="0"/>
              <a:t> dans </a:t>
            </a:r>
            <a:r>
              <a:rPr lang="en-US" dirty="0" err="1"/>
              <a:t>l'espace</a:t>
            </a:r>
            <a:r>
              <a:rPr lang="en-US" dirty="0"/>
              <a:t> </a:t>
            </a:r>
            <a:r>
              <a:rPr lang="en-US" dirty="0" err="1"/>
              <a:t>d'intégration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5F9B45-D46E-4F23-E00D-CEB440CDCB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7027" y="1690688"/>
            <a:ext cx="4720291" cy="424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9590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6E7E9-5F62-159F-B3FA-5F33A5476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CLIP Zero-shot </a:t>
            </a:r>
            <a:r>
              <a:rPr lang="en-US" b="1" dirty="0" err="1"/>
              <a:t>est</a:t>
            </a:r>
            <a:r>
              <a:rPr lang="en-US" b="1" dirty="0"/>
              <a:t> </a:t>
            </a:r>
            <a:r>
              <a:rPr lang="en-US" b="1" dirty="0" err="1"/>
              <a:t>compétitif</a:t>
            </a:r>
            <a:r>
              <a:rPr lang="en-US" b="1" dirty="0"/>
              <a:t> avec </a:t>
            </a:r>
            <a:r>
              <a:rPr lang="en-US" b="1" dirty="0" err="1"/>
              <a:t>une</a:t>
            </a:r>
            <a:r>
              <a:rPr lang="en-US" b="1" dirty="0"/>
              <a:t> base de </a:t>
            </a:r>
            <a:r>
              <a:rPr lang="en-US" b="1" dirty="0" err="1"/>
              <a:t>référence</a:t>
            </a:r>
            <a:r>
              <a:rPr lang="en-US" b="1" dirty="0"/>
              <a:t> </a:t>
            </a:r>
            <a:r>
              <a:rPr lang="en-US" b="1" dirty="0" err="1"/>
              <a:t>entièrement</a:t>
            </a:r>
            <a:r>
              <a:rPr lang="en-US" b="1" dirty="0"/>
              <a:t> </a:t>
            </a:r>
            <a:r>
              <a:rPr lang="en-US" b="1" dirty="0" err="1"/>
              <a:t>supervisée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F3941E-4B38-9833-18D8-9D310408E9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6531"/>
          <a:stretch/>
        </p:blipFill>
        <p:spPr>
          <a:xfrm>
            <a:off x="903568" y="1794093"/>
            <a:ext cx="4445374" cy="46987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44BB33-734B-5985-E249-AF42A8BE5F03}"/>
              </a:ext>
            </a:extLst>
          </p:cNvPr>
          <p:cNvSpPr txBox="1"/>
          <p:nvPr/>
        </p:nvSpPr>
        <p:spPr>
          <a:xfrm>
            <a:off x="5257800" y="2816296"/>
            <a:ext cx="6096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Figure</a:t>
            </a:r>
            <a:r>
              <a:rPr lang="en-US" dirty="0"/>
              <a:t>. CLIP Zero-shot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compétitif</a:t>
            </a:r>
            <a:r>
              <a:rPr lang="en-US" dirty="0"/>
              <a:t> avec </a:t>
            </a:r>
            <a:r>
              <a:rPr lang="en-US" dirty="0" err="1"/>
              <a:t>une</a:t>
            </a:r>
            <a:r>
              <a:rPr lang="en-US" dirty="0"/>
              <a:t> base de </a:t>
            </a:r>
            <a:r>
              <a:rPr lang="en-US" dirty="0" err="1"/>
              <a:t>référence</a:t>
            </a:r>
            <a:r>
              <a:rPr lang="en-US" dirty="0"/>
              <a:t> </a:t>
            </a:r>
            <a:r>
              <a:rPr lang="en-US" dirty="0" err="1"/>
              <a:t>entièrement</a:t>
            </a:r>
            <a:r>
              <a:rPr lang="en-US" dirty="0"/>
              <a:t> </a:t>
            </a:r>
            <a:r>
              <a:rPr lang="en-US" dirty="0" err="1"/>
              <a:t>supervisée</a:t>
            </a:r>
            <a:r>
              <a:rPr lang="en-US" dirty="0"/>
              <a:t>. Sur </a:t>
            </a:r>
            <a:r>
              <a:rPr lang="en-US" dirty="0" err="1"/>
              <a:t>une</a:t>
            </a:r>
            <a:r>
              <a:rPr lang="en-US" dirty="0"/>
              <a:t> suite </a:t>
            </a:r>
            <a:r>
              <a:rPr lang="en-US" dirty="0" err="1"/>
              <a:t>d'évaluation</a:t>
            </a:r>
            <a:r>
              <a:rPr lang="en-US" dirty="0"/>
              <a:t> de 27 ensembles de données, un </a:t>
            </a:r>
            <a:r>
              <a:rPr lang="en-US" dirty="0" err="1"/>
              <a:t>classificateur</a:t>
            </a:r>
            <a:r>
              <a:rPr lang="en-US" dirty="0"/>
              <a:t> CLIP Zero-shot </a:t>
            </a:r>
            <a:r>
              <a:rPr lang="en-US" dirty="0" err="1"/>
              <a:t>dépasse</a:t>
            </a:r>
            <a:r>
              <a:rPr lang="en-US" dirty="0"/>
              <a:t> un </a:t>
            </a:r>
            <a:r>
              <a:rPr lang="en-US" dirty="0" err="1"/>
              <a:t>classificateur</a:t>
            </a:r>
            <a:r>
              <a:rPr lang="en-US" dirty="0"/>
              <a:t> </a:t>
            </a:r>
            <a:r>
              <a:rPr lang="en-US" dirty="0" err="1"/>
              <a:t>linéaire</a:t>
            </a:r>
            <a:r>
              <a:rPr lang="en-US" dirty="0"/>
              <a:t> </a:t>
            </a:r>
            <a:r>
              <a:rPr lang="en-US" dirty="0" err="1"/>
              <a:t>entièrement</a:t>
            </a:r>
            <a:r>
              <a:rPr lang="en-US" dirty="0"/>
              <a:t> </a:t>
            </a:r>
            <a:r>
              <a:rPr lang="en-US" dirty="0" err="1"/>
              <a:t>supervisé</a:t>
            </a:r>
            <a:r>
              <a:rPr lang="en-US" dirty="0"/>
              <a:t> </a:t>
            </a:r>
            <a:r>
              <a:rPr lang="en-US" dirty="0" err="1"/>
              <a:t>ajusté</a:t>
            </a:r>
            <a:r>
              <a:rPr lang="en-US" dirty="0"/>
              <a:t> sur les </a:t>
            </a:r>
            <a:r>
              <a:rPr lang="en-US" dirty="0" err="1"/>
              <a:t>caractéristiques</a:t>
            </a:r>
            <a:r>
              <a:rPr lang="en-US" dirty="0"/>
              <a:t> de ResNet-50 pour 16 ensembles de données, y </a:t>
            </a:r>
            <a:r>
              <a:rPr lang="en-US" dirty="0" err="1"/>
              <a:t>compris</a:t>
            </a:r>
            <a:r>
              <a:rPr lang="en-US" dirty="0"/>
              <a:t> ImageNet.</a:t>
            </a:r>
          </a:p>
        </p:txBody>
      </p:sp>
    </p:spTree>
    <p:extLst>
      <p:ext uri="{BB962C8B-B14F-4D97-AF65-F5344CB8AC3E}">
        <p14:creationId xmlns:p14="http://schemas.microsoft.com/office/powerpoint/2010/main" val="1673455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212F9-1299-054F-EF98-4E42826FF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CLIP Zero-shot </a:t>
            </a:r>
            <a:r>
              <a:rPr lang="en-US" b="1" dirty="0" err="1"/>
              <a:t>dépasse</a:t>
            </a:r>
            <a:r>
              <a:rPr lang="en-US" b="1" dirty="0"/>
              <a:t> les probes </a:t>
            </a:r>
            <a:r>
              <a:rPr lang="en-US" b="1" dirty="0" err="1"/>
              <a:t>linéaires</a:t>
            </a:r>
            <a:r>
              <a:rPr lang="en-US" b="1" dirty="0"/>
              <a:t> few-shot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F3DE23-1DA0-016D-72CC-A59A5C4812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690688"/>
            <a:ext cx="5054600" cy="4749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96D9A2-ED61-EDAA-84B9-205200B36A6B}"/>
              </a:ext>
            </a:extLst>
          </p:cNvPr>
          <p:cNvSpPr txBox="1"/>
          <p:nvPr/>
        </p:nvSpPr>
        <p:spPr>
          <a:xfrm>
            <a:off x="6341037" y="2136791"/>
            <a:ext cx="521745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Figure</a:t>
            </a:r>
            <a:r>
              <a:rPr lang="en-US" dirty="0"/>
              <a:t>. CLIP Zero-shot </a:t>
            </a:r>
            <a:r>
              <a:rPr lang="en-US" dirty="0" err="1"/>
              <a:t>dépasse</a:t>
            </a:r>
            <a:r>
              <a:rPr lang="en-US" dirty="0"/>
              <a:t> les probes </a:t>
            </a:r>
            <a:r>
              <a:rPr lang="en-US" dirty="0" err="1"/>
              <a:t>linéaires</a:t>
            </a:r>
            <a:r>
              <a:rPr lang="en-US" dirty="0"/>
              <a:t> few-shot. CLIP Zero-shot </a:t>
            </a:r>
            <a:r>
              <a:rPr lang="en-US" dirty="0" err="1"/>
              <a:t>atteint</a:t>
            </a:r>
            <a:r>
              <a:rPr lang="en-US" dirty="0"/>
              <a:t> la performance </a:t>
            </a:r>
            <a:r>
              <a:rPr lang="en-US" dirty="0" err="1"/>
              <a:t>moyenne</a:t>
            </a:r>
            <a:r>
              <a:rPr lang="en-US" dirty="0"/>
              <a:t> d'un </a:t>
            </a:r>
            <a:r>
              <a:rPr lang="en-US" dirty="0" err="1"/>
              <a:t>classificateur</a:t>
            </a:r>
            <a:r>
              <a:rPr lang="en-US" dirty="0"/>
              <a:t> </a:t>
            </a:r>
            <a:r>
              <a:rPr lang="en-US" dirty="0" err="1"/>
              <a:t>linéaire</a:t>
            </a:r>
            <a:r>
              <a:rPr lang="en-US" dirty="0"/>
              <a:t> 4-shot </a:t>
            </a:r>
            <a:r>
              <a:rPr lang="en-US" dirty="0" err="1"/>
              <a:t>entraîné</a:t>
            </a:r>
            <a:r>
              <a:rPr lang="en-US" dirty="0"/>
              <a:t> dans le </a:t>
            </a:r>
            <a:r>
              <a:rPr lang="en-US" dirty="0" err="1"/>
              <a:t>même</a:t>
            </a:r>
            <a:r>
              <a:rPr lang="en-US" dirty="0"/>
              <a:t> </a:t>
            </a:r>
            <a:r>
              <a:rPr lang="en-US" dirty="0" err="1"/>
              <a:t>espace</a:t>
            </a:r>
            <a:r>
              <a:rPr lang="en-US" dirty="0"/>
              <a:t> de </a:t>
            </a:r>
            <a:r>
              <a:rPr lang="en-US" dirty="0" err="1"/>
              <a:t>caractéristiques</a:t>
            </a:r>
            <a:r>
              <a:rPr lang="en-US" dirty="0"/>
              <a:t> et se </a:t>
            </a:r>
            <a:r>
              <a:rPr lang="en-US" dirty="0" err="1"/>
              <a:t>rapproche</a:t>
            </a:r>
            <a:r>
              <a:rPr lang="en-US" dirty="0"/>
              <a:t> des </a:t>
            </a:r>
            <a:r>
              <a:rPr lang="en-US" dirty="0" err="1"/>
              <a:t>meilleurs</a:t>
            </a:r>
            <a:r>
              <a:rPr lang="en-US" dirty="0"/>
              <a:t> </a:t>
            </a:r>
            <a:r>
              <a:rPr lang="en-US" dirty="0" err="1"/>
              <a:t>résultats</a:t>
            </a:r>
            <a:r>
              <a:rPr lang="en-US" dirty="0"/>
              <a:t> d'un </a:t>
            </a:r>
            <a:r>
              <a:rPr lang="en-US" dirty="0" err="1"/>
              <a:t>classificateur</a:t>
            </a:r>
            <a:r>
              <a:rPr lang="en-US" dirty="0"/>
              <a:t> </a:t>
            </a:r>
            <a:r>
              <a:rPr lang="en-US" dirty="0" err="1"/>
              <a:t>linéaire</a:t>
            </a:r>
            <a:r>
              <a:rPr lang="en-US" dirty="0"/>
              <a:t> 16-shot </a:t>
            </a:r>
            <a:r>
              <a:rPr lang="en-US" dirty="0" err="1"/>
              <a:t>parmi</a:t>
            </a:r>
            <a:r>
              <a:rPr lang="en-US" dirty="0"/>
              <a:t> les </a:t>
            </a:r>
            <a:r>
              <a:rPr lang="en-US" dirty="0" err="1"/>
              <a:t>modèles</a:t>
            </a:r>
            <a:r>
              <a:rPr lang="en-US" dirty="0"/>
              <a:t> </a:t>
            </a:r>
            <a:r>
              <a:rPr lang="en-US" dirty="0" err="1"/>
              <a:t>disponibles</a:t>
            </a:r>
            <a:r>
              <a:rPr lang="en-US" dirty="0"/>
              <a:t> </a:t>
            </a:r>
            <a:r>
              <a:rPr lang="en-US" dirty="0" err="1"/>
              <a:t>publiquement</a:t>
            </a:r>
            <a:r>
              <a:rPr lang="en-US" dirty="0"/>
              <a:t>. Pour les </a:t>
            </a:r>
            <a:r>
              <a:rPr lang="en-US" dirty="0" err="1"/>
              <a:t>modèles</a:t>
            </a:r>
            <a:r>
              <a:rPr lang="en-US" dirty="0"/>
              <a:t> </a:t>
            </a:r>
            <a:r>
              <a:rPr lang="en-US" dirty="0" err="1"/>
              <a:t>BiT</a:t>
            </a:r>
            <a:r>
              <a:rPr lang="en-US" dirty="0"/>
              <a:t>-M et SimCLRv2, le </a:t>
            </a:r>
            <a:r>
              <a:rPr lang="en-US" dirty="0" err="1"/>
              <a:t>modèle</a:t>
            </a:r>
            <a:r>
              <a:rPr lang="en-US" dirty="0"/>
              <a:t> le plus performant </a:t>
            </a:r>
            <a:r>
              <a:rPr lang="en-US" dirty="0" err="1"/>
              <a:t>est</a:t>
            </a:r>
            <a:r>
              <a:rPr lang="en-US" dirty="0"/>
              <a:t> mis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évidence</a:t>
            </a:r>
            <a:r>
              <a:rPr lang="en-US" dirty="0"/>
              <a:t>. Les </a:t>
            </a:r>
            <a:r>
              <a:rPr lang="en-US" dirty="0" err="1"/>
              <a:t>lignes</a:t>
            </a:r>
            <a:r>
              <a:rPr lang="en-US" dirty="0"/>
              <a:t> </a:t>
            </a:r>
            <a:r>
              <a:rPr lang="en-US" dirty="0" err="1"/>
              <a:t>grises</a:t>
            </a:r>
            <a:r>
              <a:rPr lang="en-US" dirty="0"/>
              <a:t> </a:t>
            </a:r>
            <a:r>
              <a:rPr lang="en-US" dirty="0" err="1"/>
              <a:t>claires</a:t>
            </a:r>
            <a:r>
              <a:rPr lang="en-US" dirty="0"/>
              <a:t> </a:t>
            </a:r>
            <a:r>
              <a:rPr lang="en-US" dirty="0" err="1"/>
              <a:t>représentent</a:t>
            </a:r>
            <a:r>
              <a:rPr lang="en-US" dirty="0"/>
              <a:t> </a:t>
            </a:r>
            <a:r>
              <a:rPr lang="en-US" dirty="0" err="1"/>
              <a:t>d'autres</a:t>
            </a:r>
            <a:r>
              <a:rPr lang="en-US" dirty="0"/>
              <a:t> </a:t>
            </a:r>
            <a:r>
              <a:rPr lang="en-US" dirty="0" err="1"/>
              <a:t>modèles</a:t>
            </a:r>
            <a:r>
              <a:rPr lang="en-US" dirty="0"/>
              <a:t> dans la suite </a:t>
            </a:r>
            <a:r>
              <a:rPr lang="en-US" dirty="0" err="1"/>
              <a:t>d'évaluation</a:t>
            </a:r>
            <a:r>
              <a:rPr lang="en-US" dirty="0"/>
              <a:t>. Les 20 ensembles de données </a:t>
            </a:r>
            <a:r>
              <a:rPr lang="en-US" dirty="0" err="1"/>
              <a:t>ayant</a:t>
            </a:r>
            <a:r>
              <a:rPr lang="en-US" dirty="0"/>
              <a:t> au </a:t>
            </a:r>
            <a:r>
              <a:rPr lang="en-US" dirty="0" err="1"/>
              <a:t>moins</a:t>
            </a:r>
            <a:r>
              <a:rPr lang="en-US" dirty="0"/>
              <a:t> 16 </a:t>
            </a:r>
            <a:r>
              <a:rPr lang="en-US" dirty="0" err="1"/>
              <a:t>exemples</a:t>
            </a:r>
            <a:r>
              <a:rPr lang="en-US" dirty="0"/>
              <a:t> par </a:t>
            </a:r>
            <a:r>
              <a:rPr lang="en-US" dirty="0" err="1"/>
              <a:t>classe</a:t>
            </a:r>
            <a:r>
              <a:rPr lang="en-US" dirty="0"/>
              <a:t> </a:t>
            </a:r>
            <a:r>
              <a:rPr lang="en-US" dirty="0" err="1"/>
              <a:t>ont</a:t>
            </a:r>
            <a:r>
              <a:rPr lang="en-US" dirty="0"/>
              <a:t> </a:t>
            </a:r>
            <a:r>
              <a:rPr lang="en-US" dirty="0" err="1"/>
              <a:t>été</a:t>
            </a:r>
            <a:r>
              <a:rPr lang="en-US" dirty="0"/>
              <a:t> </a:t>
            </a:r>
            <a:r>
              <a:rPr lang="en-US" dirty="0" err="1"/>
              <a:t>utilisés</a:t>
            </a:r>
            <a:r>
              <a:rPr lang="en-US" dirty="0"/>
              <a:t> dans </a:t>
            </a:r>
            <a:r>
              <a:rPr lang="en-US" dirty="0" err="1"/>
              <a:t>cette</a:t>
            </a:r>
            <a:r>
              <a:rPr lang="en-US" dirty="0"/>
              <a:t> </a:t>
            </a:r>
            <a:r>
              <a:rPr lang="en-US" dirty="0" err="1"/>
              <a:t>analyse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853939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11925</TotalTime>
  <Words>1439</Words>
  <Application>Microsoft Macintosh PowerPoint</Application>
  <PresentationFormat>Widescreen</PresentationFormat>
  <Paragraphs>146</Paragraphs>
  <Slides>34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Google Sans</vt:lpstr>
      <vt:lpstr>Arial</vt:lpstr>
      <vt:lpstr>Calibri</vt:lpstr>
      <vt:lpstr>Calibri Light</vt:lpstr>
      <vt:lpstr>Cambria Math</vt:lpstr>
      <vt:lpstr>Lucida Grande</vt:lpstr>
      <vt:lpstr>Times New Roman</vt:lpstr>
      <vt:lpstr>Office Theme</vt:lpstr>
      <vt:lpstr>Multi-modality Learning</vt:lpstr>
      <vt:lpstr>Aperçu</vt:lpstr>
      <vt:lpstr>CLIP : Apprentissage conjoint de la représentation d'images et de textes (Radford et al. 2021)</vt:lpstr>
      <vt:lpstr>CLIP (Radford et al. 2021)</vt:lpstr>
      <vt:lpstr>Classification d'images Zero-shot</vt:lpstr>
      <vt:lpstr>Performance Zero-shot</vt:lpstr>
      <vt:lpstr>Prompt Engineering and Ensembling</vt:lpstr>
      <vt:lpstr>CLIP Zero-shot est compétitif avec une base de référence entièrement supervisée</vt:lpstr>
      <vt:lpstr>CLIP Zero-shot dépasse les probes linéaires few-shot</vt:lpstr>
      <vt:lpstr>Implémentation</vt:lpstr>
      <vt:lpstr>Aperçu</vt:lpstr>
      <vt:lpstr>DALL-E-2 : Génération d'images à partir de texte</vt:lpstr>
      <vt:lpstr>Architecture du Modèle</vt:lpstr>
      <vt:lpstr>La formulation probabiliste</vt:lpstr>
      <vt:lpstr>Decodeur p(〖x|z〗_i,y)</vt:lpstr>
      <vt:lpstr>Prior p(z_i│y)</vt:lpstr>
      <vt:lpstr>Aperçu</vt:lpstr>
      <vt:lpstr>LLAVA: Large Language and Vision Assistant</vt:lpstr>
      <vt:lpstr>Génération de Données Visuelles d'Instruction Assistée par GPT</vt:lpstr>
      <vt:lpstr>Trois types différents de données de suivi d'instructions</vt:lpstr>
      <vt:lpstr>PowerPoint Presentation</vt:lpstr>
      <vt:lpstr>Prompts pour la Génération de Données de Suivi d'Instructions</vt:lpstr>
      <vt:lpstr>PowerPoint Presentation</vt:lpstr>
      <vt:lpstr>Architecture de Visual Instruction Tuning</vt:lpstr>
      <vt:lpstr>Entraînement</vt:lpstr>
      <vt:lpstr>Entraînement</vt:lpstr>
      <vt:lpstr>Procédures de Instruction Tuning en deux étapes</vt:lpstr>
      <vt:lpstr>Procédures de Instruction Tuning en deux étapes</vt:lpstr>
      <vt:lpstr>Application: Multimodal ChatBot</vt:lpstr>
      <vt:lpstr>PowerPoint Presentation</vt:lpstr>
      <vt:lpstr>Application : Réponses à des Questions Scientifiques</vt:lpstr>
      <vt:lpstr>PowerPoint Presentation</vt:lpstr>
      <vt:lpstr>Interaction avec CLIP</vt:lpstr>
      <vt:lpstr>Merci!</vt:lpstr>
    </vt:vector>
  </TitlesOfParts>
  <Company>HEC Montréal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Clustering</dc:title>
  <dc:creator>jian tang</dc:creator>
  <cp:lastModifiedBy>Jian Tang</cp:lastModifiedBy>
  <cp:revision>328</cp:revision>
  <dcterms:created xsi:type="dcterms:W3CDTF">2018-09-11T21:06:02Z</dcterms:created>
  <dcterms:modified xsi:type="dcterms:W3CDTF">2024-11-14T19:37:09Z</dcterms:modified>
</cp:coreProperties>
</file>