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51" r:id="rId2"/>
    <p:sldId id="398" r:id="rId3"/>
    <p:sldId id="400" r:id="rId4"/>
    <p:sldId id="401" r:id="rId5"/>
    <p:sldId id="402" r:id="rId6"/>
    <p:sldId id="403" r:id="rId7"/>
    <p:sldId id="404" r:id="rId8"/>
    <p:sldId id="405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26" r:id="rId29"/>
    <p:sldId id="427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70" r:id="rId38"/>
    <p:sldId id="442" r:id="rId39"/>
    <p:sldId id="482" r:id="rId40"/>
    <p:sldId id="483" r:id="rId41"/>
    <p:sldId id="484" r:id="rId42"/>
    <p:sldId id="485" r:id="rId43"/>
    <p:sldId id="486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60" r:id="rId56"/>
    <p:sldId id="465" r:id="rId57"/>
    <p:sldId id="487" r:id="rId58"/>
    <p:sldId id="488" r:id="rId59"/>
    <p:sldId id="490" r:id="rId60"/>
    <p:sldId id="491" r:id="rId61"/>
    <p:sldId id="492" r:id="rId62"/>
    <p:sldId id="489" r:id="rId63"/>
    <p:sldId id="468" r:id="rId64"/>
    <p:sldId id="475" r:id="rId65"/>
    <p:sldId id="476" r:id="rId66"/>
    <p:sldId id="477" r:id="rId67"/>
    <p:sldId id="478" r:id="rId68"/>
    <p:sldId id="415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-1-5-21-2294777299-304657312-1235955825-269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94286"/>
  </p:normalViewPr>
  <p:slideViewPr>
    <p:cSldViewPr snapToGrid="0">
      <p:cViewPr varScale="1">
        <p:scale>
          <a:sx n="120" d="100"/>
          <a:sy n="120" d="100"/>
        </p:scale>
        <p:origin x="1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8B7-AC26-4922-A012-A29B57C4ECFE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ABBE-74E0-4DD6-974A-50B8C8A7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A887-7947-6549-8D76-493BB46BB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ABBE-74E0-4DD6-974A-50B8C8A79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5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DCEE1-2FD9-4D17-8642-0C1C6DC5427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1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3952-6E24-4211-A44E-608F864E09AC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6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56FA-FECF-44EC-A8C3-4A4B3E25A312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F823-C31E-4469-8724-2A09D1C0F8AF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6CE0-2CFE-43B0-B54F-762566C9EB40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4493-F105-486E-8294-8B0CF65643EA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1B61-6445-4C22-8309-2802DBF3616C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0A41-4F9F-4172-8609-8F59F373B840}" type="datetime1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DCCA-254D-41DF-B0B2-6E71106287F1}" type="datetime1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F5F5-A079-44BE-A54F-0634261138B5}" type="datetime1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3270-1F95-46A0-90EE-F7CDBAB38E2B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2AF4-97D1-41E4-B4C3-15C5D3712B0F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C4AB-C986-40E2-BA56-921CD3EA5827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.tang@hec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tutorials/beginner/blitz/cifar10_tutorial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45.emf"/><Relationship Id="rId12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43.emf"/><Relationship Id="rId9" Type="http://schemas.openxmlformats.org/officeDocument/2006/relationships/image" Target="../media/image4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tutorials/beginner/nlp/sequence_models_tutorial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examples/tree/master/word_language_mode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9AC-0A48-5C41-84B3-605D2ED0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53" y="1242856"/>
            <a:ext cx="11039911" cy="12701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and Recurrent Neural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7F857-EA1C-A54A-AEA4-25926C543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424" y="262609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altLang="zh-Han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 Tang 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 Montreal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Mila-Quebec AI Institute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jian.tang@hec.ca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B210F-6542-8D41-A398-93783A5C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66"/>
          <a:stretch/>
        </p:blipFill>
        <p:spPr>
          <a:xfrm>
            <a:off x="3016940" y="4480748"/>
            <a:ext cx="1855659" cy="119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70A74-47AA-064D-9980-4EB15AE5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53" y="4208366"/>
            <a:ext cx="3421336" cy="17171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4" y="1406876"/>
            <a:ext cx="8521700" cy="520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13" y="1305624"/>
            <a:ext cx="8026400" cy="5092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3" y="200398"/>
            <a:ext cx="10515600" cy="1325563"/>
          </a:xfrm>
        </p:spPr>
        <p:txBody>
          <a:bodyPr/>
          <a:lstStyle/>
          <a:p>
            <a:r>
              <a:rPr lang="en-US" dirty="0"/>
              <a:t>Discrete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13" y="1343375"/>
            <a:ext cx="7835900" cy="5321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Convolution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16" y="1365911"/>
            <a:ext cx="7797800" cy="518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8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17" y="1400797"/>
            <a:ext cx="7772400" cy="5295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00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29" y="1408309"/>
            <a:ext cx="7708900" cy="525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31" y="1324054"/>
            <a:ext cx="7835900" cy="528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9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Convolution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98" y="1384341"/>
            <a:ext cx="7899400" cy="535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733" y="2186690"/>
                <a:ext cx="5999067" cy="9644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05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83" y="1397000"/>
            <a:ext cx="7912100" cy="546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4400" y="2306320"/>
                <a:ext cx="1473200" cy="4655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400" y="2306320"/>
                <a:ext cx="1473200" cy="465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45EE0E-432F-BB4D-939B-6ABF68CC785C}"/>
                  </a:ext>
                </a:extLst>
              </p:cNvPr>
              <p:cNvSpPr txBox="1"/>
              <p:nvPr/>
            </p:nvSpPr>
            <p:spPr>
              <a:xfrm>
                <a:off x="4694033" y="2206112"/>
                <a:ext cx="767315" cy="5320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Han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Han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Han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45EE0E-432F-BB4D-939B-6ABF68CC7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033" y="2206112"/>
                <a:ext cx="767315" cy="532005"/>
              </a:xfrm>
              <a:prstGeom prst="rect">
                <a:avLst/>
              </a:prstGeom>
              <a:blipFill>
                <a:blip r:embed="rId4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84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00" y="1371600"/>
            <a:ext cx="7734300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38960" y="2570480"/>
                <a:ext cx="1473200" cy="4655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960" y="2570480"/>
                <a:ext cx="1473200" cy="465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Convolutional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Recognition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rcRect l="-2498" r="-2498"/>
          <a:stretch>
            <a:fillRect/>
          </a:stretch>
        </p:blipFill>
        <p:spPr>
          <a:xfrm>
            <a:off x="838200" y="1684505"/>
            <a:ext cx="10515600" cy="43513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18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22" y="1399363"/>
            <a:ext cx="7962900" cy="5245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2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082800"/>
            <a:ext cx="8597900" cy="2679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9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47" y="1358900"/>
            <a:ext cx="8483600" cy="5499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7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2438"/>
          </a:xfrm>
        </p:spPr>
        <p:txBody>
          <a:bodyPr/>
          <a:lstStyle/>
          <a:p>
            <a:r>
              <a:rPr lang="en-US" dirty="0"/>
              <a:t>Pool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units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neighborhood</a:t>
            </a:r>
          </a:p>
          <a:p>
            <a:pPr lvl="1"/>
            <a:r>
              <a:rPr lang="en-US" altLang="zh-CN" dirty="0"/>
              <a:t>Pooling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performed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non-overlapped</a:t>
            </a:r>
            <a:r>
              <a:rPr lang="zh-CN" altLang="en-US" dirty="0"/>
              <a:t> </a:t>
            </a:r>
            <a:r>
              <a:rPr lang="en-US" altLang="zh-CN" dirty="0"/>
              <a:t>neighborhoods</a:t>
            </a:r>
            <a:r>
              <a:rPr lang="zh-CN" altLang="en-US" dirty="0"/>
              <a:t> </a:t>
            </a:r>
            <a:r>
              <a:rPr lang="en-US" altLang="zh-CN" dirty="0"/>
              <a:t>(subsampling)</a:t>
            </a:r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64" y="2721268"/>
            <a:ext cx="8633481" cy="38029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9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7" y="1333500"/>
            <a:ext cx="8509000" cy="5524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Pooling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7" y="1692435"/>
            <a:ext cx="7912100" cy="4978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8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Invariance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3" y="1445324"/>
            <a:ext cx="8674100" cy="4813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192405"/>
            <a:ext cx="10515600" cy="1325563"/>
          </a:xfrm>
        </p:spPr>
        <p:txBody>
          <a:bodyPr/>
          <a:lstStyle/>
          <a:p>
            <a:r>
              <a:rPr lang="en-US" dirty="0"/>
              <a:t>Convolutional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83954"/>
          <a:stretch/>
        </p:blipFill>
        <p:spPr>
          <a:xfrm>
            <a:off x="957562" y="1302950"/>
            <a:ext cx="8724900" cy="8660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316BC-3E0D-7589-34DB-BD8664B8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8" y="2141027"/>
            <a:ext cx="7878726" cy="421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7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1" y="1505854"/>
            <a:ext cx="8407400" cy="482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7642" y="3918854"/>
            <a:ext cx="8853617" cy="3022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1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72" y="212725"/>
            <a:ext cx="10515600" cy="1325563"/>
          </a:xfrm>
        </p:spPr>
        <p:txBody>
          <a:bodyPr/>
          <a:lstStyle/>
          <a:p>
            <a:r>
              <a:rPr lang="en-US" dirty="0"/>
              <a:t>Invariance by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Expansion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72" y="1401718"/>
            <a:ext cx="8128000" cy="5168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8721" y="2377440"/>
            <a:ext cx="8287351" cy="5137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9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Intuitions</a:t>
            </a:r>
          </a:p>
          <a:p>
            <a:pPr lvl="1"/>
            <a:r>
              <a:rPr lang="en-US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high-dimensional</a:t>
            </a:r>
            <a:r>
              <a:rPr lang="zh-CN" altLang="en-US" dirty="0"/>
              <a:t> </a:t>
            </a:r>
            <a:r>
              <a:rPr lang="en-US" altLang="zh-CN" dirty="0"/>
              <a:t>inputs:</a:t>
            </a:r>
            <a:r>
              <a:rPr lang="zh-CN" altLang="en-US" dirty="0"/>
              <a:t> </a:t>
            </a:r>
            <a:r>
              <a:rPr lang="en-US" altLang="zh-CN" dirty="0"/>
              <a:t>150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150</a:t>
            </a:r>
            <a:r>
              <a:rPr lang="zh-CN" altLang="en-US" dirty="0"/>
              <a:t> </a:t>
            </a:r>
            <a:r>
              <a:rPr lang="en-US" altLang="zh-CN" dirty="0"/>
              <a:t>pixels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 </a:t>
            </a:r>
            <a:r>
              <a:rPr lang="en-US" altLang="zh-CN" dirty="0"/>
              <a:t>22500</a:t>
            </a:r>
            <a:r>
              <a:rPr lang="zh-CN" altLang="en-US" dirty="0"/>
              <a:t> </a:t>
            </a:r>
            <a:r>
              <a:rPr lang="en-US" altLang="zh-CN" dirty="0"/>
              <a:t>inputs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exploit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topology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pixels</a:t>
            </a:r>
          </a:p>
          <a:p>
            <a:pPr lvl="1"/>
            <a:r>
              <a:rPr lang="en-US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invariance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variations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e.g.,</a:t>
            </a:r>
            <a:r>
              <a:rPr lang="zh-Hans" altLang="en-US" dirty="0"/>
              <a:t> </a:t>
            </a:r>
            <a:r>
              <a:rPr lang="en-US" altLang="zh-CN" dirty="0"/>
              <a:t>translation,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</a:p>
          <a:p>
            <a:pPr lvl="1"/>
            <a:endParaRPr lang="en-US" dirty="0"/>
          </a:p>
          <a:p>
            <a:r>
              <a:rPr lang="en-US" altLang="zh-CN" dirty="0"/>
              <a:t>Techniques</a:t>
            </a:r>
            <a:endParaRPr lang="en-US" dirty="0"/>
          </a:p>
          <a:p>
            <a:pPr lvl="1"/>
            <a:r>
              <a:rPr lang="en-US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connectivity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sharing</a:t>
            </a:r>
          </a:p>
          <a:p>
            <a:pPr lvl="1"/>
            <a:r>
              <a:rPr lang="en-US" altLang="zh-CN" dirty="0"/>
              <a:t>Convolution</a:t>
            </a:r>
          </a:p>
          <a:p>
            <a:pPr lvl="1"/>
            <a:r>
              <a:rPr lang="en-US" dirty="0"/>
              <a:t>Pooling</a:t>
            </a:r>
            <a:r>
              <a:rPr lang="en-US" altLang="zh-CN" dirty="0"/>
              <a:t>/subsampling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units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8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14" y="1344383"/>
            <a:ext cx="7569200" cy="5499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0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Breakthroughs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71" y="1453243"/>
            <a:ext cx="8293100" cy="4622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56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Select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Architecture?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manual</a:t>
            </a:r>
            <a:r>
              <a:rPr lang="zh-CN" altLang="en-US" dirty="0"/>
              <a:t> </a:t>
            </a:r>
            <a:r>
              <a:rPr lang="en-US" altLang="zh-CN" dirty="0"/>
              <a:t>tuning</a:t>
            </a:r>
            <a:r>
              <a:rPr lang="zh-CN" altLang="en-US" dirty="0"/>
              <a:t> </a:t>
            </a:r>
            <a:r>
              <a:rPr lang="en-US" altLang="zh-CN" dirty="0"/>
              <a:t>features</a:t>
            </a:r>
            <a:r>
              <a:rPr lang="zh-CN" altLang="en-US" dirty="0"/>
              <a:t> </a:t>
            </a:r>
            <a:r>
              <a:rPr lang="en-US" altLang="zh-CN" dirty="0"/>
              <a:t>=&gt;</a:t>
            </a:r>
            <a:r>
              <a:rPr lang="zh-CN" altLang="en-US" dirty="0"/>
              <a:t> </a:t>
            </a:r>
            <a:r>
              <a:rPr lang="en-US" altLang="zh-CN" dirty="0"/>
              <a:t>manual</a:t>
            </a:r>
            <a:r>
              <a:rPr lang="zh-CN" altLang="en-US" dirty="0"/>
              <a:t> </a:t>
            </a:r>
            <a:r>
              <a:rPr lang="en-US" altLang="zh-CN" dirty="0"/>
              <a:t>tuning</a:t>
            </a:r>
            <a:r>
              <a:rPr lang="zh-CN" altLang="en-US" dirty="0"/>
              <a:t> </a:t>
            </a:r>
            <a:r>
              <a:rPr lang="en-US" altLang="zh-CN" dirty="0"/>
              <a:t>architectures</a:t>
            </a:r>
          </a:p>
          <a:p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hyper-parameters</a:t>
            </a:r>
          </a:p>
          <a:p>
            <a:pPr lvl="1"/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layers</a:t>
            </a:r>
            <a:r>
              <a:rPr lang="zh-CN" altLang="en-US" dirty="0"/>
              <a:t> </a:t>
            </a:r>
            <a:r>
              <a:rPr lang="en-US" altLang="zh-CN" dirty="0"/>
              <a:t>(depth),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(width)</a:t>
            </a:r>
          </a:p>
          <a:p>
            <a:r>
              <a:rPr lang="en-US" dirty="0"/>
              <a:t>Grid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  <a:r>
              <a:rPr lang="zh-CN" altLang="en-US" dirty="0"/>
              <a:t> </a:t>
            </a:r>
            <a:r>
              <a:rPr lang="en-US" altLang="zh-CN" dirty="0"/>
              <a:t>(need</a:t>
            </a:r>
            <a:r>
              <a:rPr lang="zh-CN" altLang="en-US" dirty="0"/>
              <a:t> </a:t>
            </a:r>
            <a:r>
              <a:rPr lang="en-US" altLang="zh-CN" dirty="0"/>
              <a:t>lots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GPUs)</a:t>
            </a:r>
          </a:p>
          <a:p>
            <a:r>
              <a:rPr lang="en-US" altLang="zh-CN" dirty="0"/>
              <a:t>Smarter</a:t>
            </a:r>
            <a:r>
              <a:rPr lang="zh-CN" altLang="en-US" dirty="0"/>
              <a:t> </a:t>
            </a:r>
            <a:r>
              <a:rPr lang="en-US" altLang="zh-CN" dirty="0"/>
              <a:t>Strategies</a:t>
            </a:r>
          </a:p>
          <a:p>
            <a:pPr lvl="1"/>
            <a:r>
              <a:rPr lang="en-US" altLang="zh-CN" dirty="0"/>
              <a:t>Random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</a:p>
          <a:p>
            <a:pPr lvl="1"/>
            <a:r>
              <a:rPr lang="en-US" altLang="zh-CN" dirty="0"/>
              <a:t>Bayesian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</a:p>
          <a:p>
            <a:pPr lvl="1"/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Zoph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2016)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96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57" y="1296177"/>
            <a:ext cx="7794172" cy="52933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0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1407781"/>
            <a:ext cx="7790543" cy="52506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57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43" y="1301020"/>
            <a:ext cx="8206015" cy="54945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41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6" y="1339158"/>
            <a:ext cx="8588829" cy="53845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8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Residual Networks (He et al.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44225" cy="4351338"/>
          </a:xfrm>
        </p:spPr>
        <p:txBody>
          <a:bodyPr/>
          <a:lstStyle/>
          <a:p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dirty="0"/>
              <a:t>deep convent</a:t>
            </a:r>
            <a:r>
              <a:rPr lang="en-US" altLang="zh-CN" dirty="0"/>
              <a:t>s</a:t>
            </a:r>
            <a:r>
              <a:rPr lang="en-US" dirty="0"/>
              <a:t> do not train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ResNet</a:t>
            </a:r>
            <a:r>
              <a:rPr lang="en-US" dirty="0"/>
              <a:t>: introduce “pass through” into each layer</a:t>
            </a:r>
          </a:p>
          <a:p>
            <a:pPr lvl="1"/>
            <a:r>
              <a:rPr lang="en-US" dirty="0"/>
              <a:t>Thus only residual now needs to be learned.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93" t="24088" r="49275" b="53485"/>
          <a:stretch/>
        </p:blipFill>
        <p:spPr>
          <a:xfrm>
            <a:off x="1357163" y="2550694"/>
            <a:ext cx="5823283" cy="2077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7901" r="65464"/>
          <a:stretch/>
        </p:blipFill>
        <p:spPr>
          <a:xfrm>
            <a:off x="8540749" y="3121710"/>
            <a:ext cx="3076142" cy="20940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89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43" y="1468774"/>
            <a:ext cx="6968671" cy="5247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45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Tricks and Improving Generalization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Adam</a:t>
            </a:r>
            <a:r>
              <a:rPr lang="en-US" dirty="0"/>
              <a:t>, </a:t>
            </a:r>
            <a:r>
              <a:rPr lang="en-US" b="1" dirty="0">
                <a:solidFill>
                  <a:srgbClr val="0432FF"/>
                </a:solidFill>
              </a:rPr>
              <a:t>Batch-normalization</a:t>
            </a:r>
            <a:r>
              <a:rPr lang="en-US" dirty="0"/>
              <a:t>, and </a:t>
            </a:r>
            <a:r>
              <a:rPr lang="en-US" b="1" dirty="0">
                <a:solidFill>
                  <a:srgbClr val="0432FF"/>
                </a:solidFill>
              </a:rPr>
              <a:t>dropout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works very well</a:t>
            </a:r>
          </a:p>
          <a:p>
            <a:r>
              <a:rPr lang="en-US" dirty="0"/>
              <a:t>Use </a:t>
            </a:r>
            <a:r>
              <a:rPr lang="en-US" dirty="0" err="1"/>
              <a:t>ReLU</a:t>
            </a:r>
            <a:r>
              <a:rPr lang="en-US" dirty="0"/>
              <a:t> nonlinearity</a:t>
            </a:r>
          </a:p>
          <a:p>
            <a:r>
              <a:rPr lang="en-US" dirty="0"/>
              <a:t>Weight Sharing </a:t>
            </a:r>
          </a:p>
          <a:p>
            <a:r>
              <a:rPr lang="en-US" dirty="0"/>
              <a:t>Data Augmentation</a:t>
            </a:r>
          </a:p>
          <a:p>
            <a:r>
              <a:rPr lang="en-US" dirty="0"/>
              <a:t>Weight Decay (L1, L2)</a:t>
            </a:r>
          </a:p>
          <a:p>
            <a:r>
              <a:rPr lang="en-US" dirty="0"/>
              <a:t>Unsupervised </a:t>
            </a:r>
            <a:r>
              <a:rPr lang="en-US" dirty="0" err="1"/>
              <a:t>Pretraining</a:t>
            </a:r>
            <a:endParaRPr lang="en-US" dirty="0"/>
          </a:p>
          <a:p>
            <a:r>
              <a:rPr lang="en-US" dirty="0"/>
              <a:t>Multi-task Learning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9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Convolutional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09" y="1377562"/>
            <a:ext cx="8169248" cy="4328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34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597641" cy="1325563"/>
          </a:xfrm>
        </p:spPr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Tutorial on Convolutional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https://pytorch.org/tutorials/beginner/blitz/cifar10_tutorial.html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1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" y="0"/>
            <a:ext cx="7623209" cy="67238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89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5" y="499519"/>
            <a:ext cx="11582163" cy="39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05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4" y="102779"/>
            <a:ext cx="9274712" cy="66186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75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66" y="21554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Recurrent 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92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Recurrent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Neural networks for sequence modeling</a:t>
            </a:r>
          </a:p>
          <a:p>
            <a:pPr lvl="1"/>
            <a:r>
              <a:rPr lang="en-US" dirty="0"/>
              <a:t>Summarize a sequence with fix-sized vector through recursively updating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07" y="3140967"/>
            <a:ext cx="7271981" cy="221125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42365" y="5374508"/>
          <a:ext cx="2381671" cy="562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5900" progId="Equation.3">
                  <p:embed/>
                </p:oleObj>
              </mc:Choice>
              <mc:Fallback>
                <p:oleObj name="Equation" r:id="rId3" imgW="914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2365" y="5374508"/>
                        <a:ext cx="2381671" cy="562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943939" y="5961675"/>
            <a:ext cx="6651559" cy="787400"/>
            <a:chOff x="1931759" y="5427143"/>
            <a:chExt cx="6651559" cy="787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7684"/>
            <a:stretch/>
          </p:blipFill>
          <p:spPr>
            <a:xfrm>
              <a:off x="2404676" y="5427143"/>
              <a:ext cx="6178642" cy="787400"/>
            </a:xfrm>
            <a:prstGeom prst="rect">
              <a:avLst/>
            </a:prstGeom>
          </p:spPr>
        </p:pic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931759" y="5491766"/>
            <a:ext cx="357733" cy="50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400" imgH="215900" progId="Equation.3">
                    <p:embed/>
                  </p:oleObj>
                </mc:Choice>
                <mc:Fallback>
                  <p:oleObj name="Equation" r:id="rId6" imgW="152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31759" y="5491766"/>
                          <a:ext cx="357733" cy="508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8"/>
          <p:cNvSpPr/>
          <p:nvPr/>
        </p:nvSpPr>
        <p:spPr>
          <a:xfrm>
            <a:off x="1887044" y="3443533"/>
            <a:ext cx="321960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26063" y="3810248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4817" y="3443880"/>
            <a:ext cx="607784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57815" y="3435283"/>
            <a:ext cx="607784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7151" y="3435631"/>
            <a:ext cx="803809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170488" y="3309938"/>
          <a:ext cx="5349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215900" progId="Equation.3">
                  <p:embed/>
                </p:oleObj>
              </mc:Choice>
              <mc:Fallback>
                <p:oleObj name="Equation" r:id="rId8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70488" y="3309938"/>
                        <a:ext cx="53498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520414" y="3292175"/>
          <a:ext cx="357733" cy="5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215900" progId="Equation.3">
                  <p:embed/>
                </p:oleObj>
              </mc:Choice>
              <mc:Fallback>
                <p:oleObj name="Equation" r:id="rId10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20414" y="3292175"/>
                        <a:ext cx="357733" cy="5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737475" y="3309938"/>
          <a:ext cx="53657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215900" progId="Equation.3">
                  <p:embed/>
                </p:oleObj>
              </mc:Choice>
              <mc:Fallback>
                <p:oleObj name="Equation" r:id="rId11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37475" y="3309938"/>
                        <a:ext cx="53657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30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6728" y="389144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87458" y="3918621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36641" y="390108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6574" y="3891141"/>
            <a:ext cx="28509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569891" y="4043193"/>
          <a:ext cx="34417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69891" y="4043193"/>
                        <a:ext cx="3441700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15" y="2254853"/>
            <a:ext cx="6520061" cy="4438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1494300"/>
            <a:ext cx="10447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produce an output at each time step: unfolding the graph tell us </a:t>
            </a:r>
          </a:p>
          <a:p>
            <a:r>
              <a:rPr lang="en-US" sz="2400" dirty="0"/>
              <a:t>    how to back-prop through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0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6728" y="389144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87458" y="3918621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36641" y="390108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6574" y="3891141"/>
            <a:ext cx="28509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569891" y="4043193"/>
          <a:ext cx="34417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69891" y="4043193"/>
                        <a:ext cx="3441700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8200" y="1494300"/>
            <a:ext cx="1044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Produce a single output at the end of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75" y="2044381"/>
            <a:ext cx="5871498" cy="41036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2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77" y="1489794"/>
            <a:ext cx="8369300" cy="4470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89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for Language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Estimate the probability of a sequence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005" y="1930488"/>
            <a:ext cx="33147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242"/>
          <a:stretch/>
        </p:blipFill>
        <p:spPr>
          <a:xfrm>
            <a:off x="2399912" y="2463437"/>
            <a:ext cx="7073900" cy="1021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448" y="3842509"/>
            <a:ext cx="8039100" cy="152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B4046-0AB0-A14C-A69D-217E0C82E442}"/>
              </a:ext>
            </a:extLst>
          </p:cNvPr>
          <p:cNvSpPr txBox="1"/>
          <p:nvPr/>
        </p:nvSpPr>
        <p:spPr>
          <a:xfrm>
            <a:off x="6083560" y="400129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B5A70A-259B-7C41-B4FD-F6068172A508}"/>
                  </a:ext>
                </a:extLst>
              </p:cNvPr>
              <p:cNvSpPr/>
              <p:nvPr/>
            </p:nvSpPr>
            <p:spPr>
              <a:xfrm>
                <a:off x="5748180" y="3956795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anh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B5A70A-259B-7C41-B4FD-F6068172A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180" y="3956795"/>
                <a:ext cx="683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00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Connectivity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34" y="1505068"/>
            <a:ext cx="8470900" cy="4711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for Language 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74" y="1492388"/>
            <a:ext cx="8394700" cy="4965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F1366-F345-F247-AFD8-86A959557D1D}"/>
              </a:ext>
            </a:extLst>
          </p:cNvPr>
          <p:cNvSpPr txBox="1"/>
          <p:nvPr/>
        </p:nvSpPr>
        <p:spPr>
          <a:xfrm>
            <a:off x="6263954" y="258622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50ED5D-45DB-E146-8520-F202275749EB}"/>
                  </a:ext>
                </a:extLst>
              </p:cNvPr>
              <p:cNvSpPr/>
              <p:nvPr/>
            </p:nvSpPr>
            <p:spPr>
              <a:xfrm>
                <a:off x="5922354" y="2560587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anh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50ED5D-45DB-E146-8520-F20227574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354" y="2560587"/>
                <a:ext cx="6832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163092B-E476-E347-9CA7-88DA84CE259E}"/>
              </a:ext>
            </a:extLst>
          </p:cNvPr>
          <p:cNvSpPr txBox="1"/>
          <p:nvPr/>
        </p:nvSpPr>
        <p:spPr>
          <a:xfrm>
            <a:off x="1598644" y="5610809"/>
            <a:ext cx="7364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82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for Language Modeling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67" y="1584905"/>
            <a:ext cx="8534400" cy="4152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17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for Language Modeling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51" y="1563029"/>
            <a:ext cx="7823200" cy="4483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53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RNN is very Hard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40" y="1464644"/>
            <a:ext cx="8407400" cy="4864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3740" y="5746069"/>
            <a:ext cx="7831127" cy="754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66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Vanishing/Exploding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30" y="1583049"/>
            <a:ext cx="7543800" cy="431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52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Long-short Term Memory (LSTM)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474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i="1" dirty="0">
                <a:solidFill>
                  <a:srgbClr val="0000FF"/>
                </a:solidFill>
              </a:rPr>
              <a:t>multiplication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to </a:t>
            </a:r>
            <a:r>
              <a:rPr lang="en-US" i="1" dirty="0">
                <a:solidFill>
                  <a:srgbClr val="0000FF"/>
                </a:solidFill>
              </a:rPr>
              <a:t>summation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454"/>
          <a:stretch/>
        </p:blipFill>
        <p:spPr>
          <a:xfrm>
            <a:off x="918391" y="2350519"/>
            <a:ext cx="8470900" cy="35941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82290" y="2906829"/>
            <a:ext cx="38019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Forget gate (forget past)</a:t>
            </a:r>
          </a:p>
        </p:txBody>
      </p:sp>
    </p:spTree>
    <p:extLst>
      <p:ext uri="{BB962C8B-B14F-4D97-AF65-F5344CB8AC3E}">
        <p14:creationId xmlns:p14="http://schemas.microsoft.com/office/powerpoint/2010/main" val="2764103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Bidirectional RNN (</a:t>
            </a:r>
            <a:r>
              <a:rPr lang="en-US" dirty="0" err="1"/>
              <a:t>Irsoy</a:t>
            </a:r>
            <a:r>
              <a:rPr lang="en-US" dirty="0"/>
              <a:t> and </a:t>
            </a:r>
            <a:r>
              <a:rPr lang="en-US" dirty="0" err="1"/>
              <a:t>Cardie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52" y="1573696"/>
            <a:ext cx="8483600" cy="5105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6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Models and LSTM in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https://pytorch.org/tutorials/beginner/nlp/sequence_models_tutorial.html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6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Pytorch’s</a:t>
            </a:r>
            <a:r>
              <a:rPr lang="en-US" dirty="0"/>
              <a:t> LSTM expects all of its inputs to be 3D tensors. </a:t>
            </a:r>
          </a:p>
          <a:p>
            <a:pPr lvl="1"/>
            <a:r>
              <a:rPr lang="en-US" dirty="0"/>
              <a:t>The first axis is the sequence itself, </a:t>
            </a:r>
          </a:p>
          <a:p>
            <a:pPr lvl="1"/>
            <a:r>
              <a:rPr lang="en-US" dirty="0"/>
              <a:t>the second indexes instances in the mini-batch,</a:t>
            </a:r>
          </a:p>
          <a:p>
            <a:pPr lvl="1"/>
            <a:r>
              <a:rPr lang="en-US" dirty="0"/>
              <a:t> the third indexes elements of the input.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62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An LSTM for Part-of-Speech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59</a:t>
            </a:fld>
            <a:endParaRPr lang="en-US"/>
          </a:p>
        </p:txBody>
      </p:sp>
      <p:pic>
        <p:nvPicPr>
          <p:cNvPr id="4098" name="Picture 2" descr="Image result for part of speech tagging lst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2"/>
          <a:stretch/>
        </p:blipFill>
        <p:spPr bwMode="auto">
          <a:xfrm>
            <a:off x="704216" y="2056631"/>
            <a:ext cx="9777696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Connectivity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20" y="1449622"/>
            <a:ext cx="7975600" cy="4965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8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223" t="23653" r="16746" b="8888"/>
          <a:stretch/>
        </p:blipFill>
        <p:spPr>
          <a:xfrm>
            <a:off x="597568" y="-165254"/>
            <a:ext cx="10324698" cy="68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605" t="28353" r="17421" b="6385"/>
          <a:stretch/>
        </p:blipFill>
        <p:spPr>
          <a:xfrm>
            <a:off x="1024323" y="69065"/>
            <a:ext cx="10143353" cy="66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58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 with LSTM in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https://github.com/pytorch/examples/tree/master/word_language_model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4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Learning Book, Chap 9&amp;10.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89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72" y="1504720"/>
            <a:ext cx="7480300" cy="5029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38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58" y="1429779"/>
            <a:ext cx="7886700" cy="5245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365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0" y="1374855"/>
            <a:ext cx="8521700" cy="5168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68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13" y="1422788"/>
            <a:ext cx="8140700" cy="4978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2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Convolution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37" y="1644031"/>
            <a:ext cx="7518400" cy="3771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Connectivity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36" y="1453030"/>
            <a:ext cx="8051800" cy="5245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Connectivity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200x200</a:t>
            </a:r>
            <a:r>
              <a:rPr lang="zh-CN" altLang="en-US" dirty="0"/>
              <a:t> </a:t>
            </a:r>
            <a:r>
              <a:rPr lang="en-US" altLang="zh-CN" dirty="0"/>
              <a:t>image,</a:t>
            </a:r>
            <a:r>
              <a:rPr lang="zh-CN" altLang="en-US" dirty="0"/>
              <a:t> </a:t>
            </a:r>
            <a:r>
              <a:rPr lang="en-US" altLang="zh-CN" dirty="0"/>
              <a:t>40k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units,</a:t>
            </a:r>
            <a:r>
              <a:rPr lang="zh-CN" altLang="en-US" dirty="0"/>
              <a:t> </a:t>
            </a:r>
            <a:r>
              <a:rPr lang="en-US" altLang="zh-CN" dirty="0"/>
              <a:t>filter size 10*10, ~4M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326" y="2402163"/>
            <a:ext cx="7181430" cy="42461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19536" y="5754452"/>
            <a:ext cx="4206219" cy="822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3" y="1454462"/>
            <a:ext cx="8521700" cy="5295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12993" y="621080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2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6583</TotalTime>
  <Words>654</Words>
  <Application>Microsoft Macintosh PowerPoint</Application>
  <PresentationFormat>Widescreen</PresentationFormat>
  <Paragraphs>211</Paragraphs>
  <Slides>68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Convolutional Neural Networks and Recurrent Neural Networks</vt:lpstr>
      <vt:lpstr>Convolutional Neural Networks for Object Recognition</vt:lpstr>
      <vt:lpstr>Computer Vision</vt:lpstr>
      <vt:lpstr>Deep Convolutional Neural Networks</vt:lpstr>
      <vt:lpstr>Local Connectivity</vt:lpstr>
      <vt:lpstr>Local Connectivity</vt:lpstr>
      <vt:lpstr>Local Connectivity</vt:lpstr>
      <vt:lpstr>Local Connectivity</vt:lpstr>
      <vt:lpstr>Parameter Sharing</vt:lpstr>
      <vt:lpstr>Parameter Sharing</vt:lpstr>
      <vt:lpstr>Parameter Sharing</vt:lpstr>
      <vt:lpstr>Discrete Convolution</vt:lpstr>
      <vt:lpstr>Discrete Convolution</vt:lpstr>
      <vt:lpstr>Discrete Convolution</vt:lpstr>
      <vt:lpstr>Discrete Convolution</vt:lpstr>
      <vt:lpstr>Discrete Convolution</vt:lpstr>
      <vt:lpstr>Discrete Convolution</vt:lpstr>
      <vt:lpstr>Example</vt:lpstr>
      <vt:lpstr>Example</vt:lpstr>
      <vt:lpstr>Example</vt:lpstr>
      <vt:lpstr>Example</vt:lpstr>
      <vt:lpstr>Multiple Feature Maps</vt:lpstr>
      <vt:lpstr>Pooling</vt:lpstr>
      <vt:lpstr>Pooling</vt:lpstr>
      <vt:lpstr>Example: Pooling</vt:lpstr>
      <vt:lpstr>Translation Invariance</vt:lpstr>
      <vt:lpstr>Convolutional Neural Network</vt:lpstr>
      <vt:lpstr>Convolutional Neural Network</vt:lpstr>
      <vt:lpstr>Invariance by Dataset Expansion</vt:lpstr>
      <vt:lpstr>ImageNet Dataset</vt:lpstr>
      <vt:lpstr>Important Breakthroughs</vt:lpstr>
      <vt:lpstr>How to Select the Right Architecture?</vt:lpstr>
      <vt:lpstr>AlexNet</vt:lpstr>
      <vt:lpstr>AlexNet</vt:lpstr>
      <vt:lpstr>AlexNet</vt:lpstr>
      <vt:lpstr>GoogLeNet</vt:lpstr>
      <vt:lpstr>Deep Residual Networks (He et al. 2016)</vt:lpstr>
      <vt:lpstr>Selecting the Architecture</vt:lpstr>
      <vt:lpstr>Optimization Tricks and Improving Generalization</vt:lpstr>
      <vt:lpstr>Pytorch Tutorial on Convolutional Neural Networks</vt:lpstr>
      <vt:lpstr>PowerPoint Presentation</vt:lpstr>
      <vt:lpstr>PowerPoint Presentation</vt:lpstr>
      <vt:lpstr>PowerPoint Presentation</vt:lpstr>
      <vt:lpstr>Recurrent Neural Networks</vt:lpstr>
      <vt:lpstr>RNN: Recurrent neural networks</vt:lpstr>
      <vt:lpstr>Recurrent Neural Networks</vt:lpstr>
      <vt:lpstr>Recurrent Neural Networks</vt:lpstr>
      <vt:lpstr>Language Modeling</vt:lpstr>
      <vt:lpstr>RNN for Language Modeling</vt:lpstr>
      <vt:lpstr>RNN for Language Modeling</vt:lpstr>
      <vt:lpstr>RNN for Language Modeling</vt:lpstr>
      <vt:lpstr>RNN for Language Modeling</vt:lpstr>
      <vt:lpstr>Training RNN is very Hard</vt:lpstr>
      <vt:lpstr>Gradient Vanishing/Exploding</vt:lpstr>
      <vt:lpstr>Long-short Term Memory (LSTM)</vt:lpstr>
      <vt:lpstr>Deep Bidirectional RNN (Irsoy and Cardie)</vt:lpstr>
      <vt:lpstr>Sequence Models and LSTM in Pytorch</vt:lpstr>
      <vt:lpstr>Inputs</vt:lpstr>
      <vt:lpstr>An LSTM for Part-of-Speech Tagging</vt:lpstr>
      <vt:lpstr>PowerPoint Presentation</vt:lpstr>
      <vt:lpstr>PowerPoint Presentation</vt:lpstr>
      <vt:lpstr>Language Model with LSTM in Pytorch</vt:lpstr>
      <vt:lpstr>Readings</vt:lpstr>
      <vt:lpstr>Details</vt:lpstr>
      <vt:lpstr>Details</vt:lpstr>
      <vt:lpstr>Details</vt:lpstr>
      <vt:lpstr>Details</vt:lpstr>
      <vt:lpstr>Discrete Convolution</vt:lpstr>
    </vt:vector>
  </TitlesOfParts>
  <Company>HEC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</dc:title>
  <dc:creator>jian tang</dc:creator>
  <cp:lastModifiedBy>Jian Tang</cp:lastModifiedBy>
  <cp:revision>190</cp:revision>
  <dcterms:created xsi:type="dcterms:W3CDTF">2018-09-11T21:06:02Z</dcterms:created>
  <dcterms:modified xsi:type="dcterms:W3CDTF">2024-09-17T21:33:54Z</dcterms:modified>
</cp:coreProperties>
</file>