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445" r:id="rId9"/>
    <p:sldId id="358" r:id="rId10"/>
    <p:sldId id="439" r:id="rId11"/>
    <p:sldId id="360" r:id="rId12"/>
    <p:sldId id="361" r:id="rId13"/>
    <p:sldId id="362" r:id="rId14"/>
    <p:sldId id="363" r:id="rId15"/>
    <p:sldId id="364" r:id="rId16"/>
    <p:sldId id="366" r:id="rId17"/>
    <p:sldId id="367" r:id="rId18"/>
    <p:sldId id="368" r:id="rId19"/>
    <p:sldId id="369" r:id="rId20"/>
    <p:sldId id="440" r:id="rId21"/>
    <p:sldId id="386" r:id="rId22"/>
    <p:sldId id="449" r:id="rId23"/>
    <p:sldId id="450" r:id="rId24"/>
    <p:sldId id="387" r:id="rId25"/>
    <p:sldId id="441" r:id="rId26"/>
    <p:sldId id="446" r:id="rId27"/>
    <p:sldId id="442" r:id="rId28"/>
    <p:sldId id="444" r:id="rId29"/>
    <p:sldId id="447" r:id="rId30"/>
    <p:sldId id="451" r:id="rId31"/>
    <p:sldId id="388" r:id="rId32"/>
    <p:sldId id="448" r:id="rId33"/>
    <p:sldId id="452" r:id="rId34"/>
    <p:sldId id="453" r:id="rId35"/>
    <p:sldId id="43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 tang" initials="jt" lastIdx="1" clrIdx="0">
    <p:extLst>
      <p:ext uri="{19B8F6BF-5375-455C-9EA6-DF929625EA0E}">
        <p15:presenceInfo xmlns:p15="http://schemas.microsoft.com/office/powerpoint/2012/main" userId="S-1-5-21-2294777299-304657312-1235955825-269609" providerId="AD"/>
      </p:ext>
    </p:extLst>
  </p:cmAuthor>
  <p:cmAuthor id="2" name="Tang Jian" initials="TJ" lastIdx="1" clrIdx="1">
    <p:extLst>
      <p:ext uri="{19B8F6BF-5375-455C-9EA6-DF929625EA0E}">
        <p15:presenceInfo xmlns:p15="http://schemas.microsoft.com/office/powerpoint/2012/main" userId="463d7adbcc7c42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8"/>
    <p:restoredTop sz="94287"/>
  </p:normalViewPr>
  <p:slideViewPr>
    <p:cSldViewPr snapToGrid="0">
      <p:cViewPr varScale="1">
        <p:scale>
          <a:sx n="214" d="100"/>
          <a:sy n="214" d="100"/>
        </p:scale>
        <p:origin x="1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C8B7-AC26-4922-A012-A29B57C4ECFE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ABBE-74E0-4DD6-974A-50B8C8A79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4D65-F759-4C4B-9D34-05D3299B24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1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4D65-F759-4C4B-9D34-05D3299B24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4D65-F759-4C4B-9D34-05D3299B24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4D65-F759-4C4B-9D34-05D3299B24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5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6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7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9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704A-95B2-4EC6-AB97-449348F56CA3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746A-4F4E-4097-8693-322D552D3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an.tang@hec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ytorch.org/tutorials/beginner/nlp/word_embeddings_tutorial.html" TargetMode="External"/><Relationship Id="rId2" Type="http://schemas.openxmlformats.org/officeDocument/2006/relationships/hyperlink" Target="https://github.com/blackredscarf/pytorch-SkipGra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bentrevett/pytorch-seq2seq/blob/master/2%20-%20Learning%20Phrase%20Representations%20using%20RNN%20Encoder-Decoder%20for%20Statistical%20Machine%20Translation.ipynb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D9AC-0A48-5C41-84B3-605D2ED01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53" y="1242856"/>
            <a:ext cx="11039911" cy="12701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tural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7F857-EA1C-A54A-AEA4-25926C54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424" y="262609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Han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 Tang 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 Montreal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Mila-Quebec AI Institute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jian.tang@hec.ca</a:t>
            </a:r>
            <a:endParaRPr lang="en-US" altLang="zh-Han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B210F-6542-8D41-A398-93783A5C51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666"/>
          <a:stretch/>
        </p:blipFill>
        <p:spPr>
          <a:xfrm>
            <a:off x="3016940" y="4480748"/>
            <a:ext cx="1855659" cy="1193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70A74-47AA-064D-9980-4EB15AE50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453" y="4208366"/>
            <a:ext cx="3421336" cy="17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7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00D5-395D-C14C-81FB-C872F348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Research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C1C0F-9A23-D440-B5E2-F1FA9732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effectively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representations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b="1" dirty="0"/>
              <a:t>words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b="1" dirty="0"/>
              <a:t>phrases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b="1" dirty="0"/>
              <a:t>sentences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b="1" dirty="0"/>
              <a:t>documents</a:t>
            </a:r>
            <a:r>
              <a:rPr lang="en-US" altLang="zh-CN" dirty="0"/>
              <a:t>?</a:t>
            </a:r>
          </a:p>
          <a:p>
            <a:endParaRPr lang="en-US" dirty="0"/>
          </a:p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nature</a:t>
            </a:r>
            <a:r>
              <a:rPr lang="zh-CN" altLang="en-US" dirty="0"/>
              <a:t> </a:t>
            </a:r>
            <a:r>
              <a:rPr lang="en-US" altLang="zh-CN" dirty="0"/>
              <a:t>language?</a:t>
            </a:r>
          </a:p>
        </p:txBody>
      </p:sp>
    </p:spTree>
    <p:extLst>
      <p:ext uri="{BB962C8B-B14F-4D97-AF65-F5344CB8AC3E}">
        <p14:creationId xmlns:p14="http://schemas.microsoft.com/office/powerpoint/2010/main" val="12980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Classical 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967" y="1793164"/>
            <a:ext cx="9631357" cy="1082962"/>
          </a:xfrm>
        </p:spPr>
        <p:txBody>
          <a:bodyPr>
            <a:normAutofit/>
          </a:bodyPr>
          <a:lstStyle/>
          <a:p>
            <a:r>
              <a:rPr lang="en-US" dirty="0"/>
              <a:t>Words as atomic symbols:  “</a:t>
            </a:r>
            <a:r>
              <a:rPr lang="en-US" i="1" dirty="0">
                <a:solidFill>
                  <a:srgbClr val="0000FF"/>
                </a:solidFill>
              </a:rPr>
              <a:t>One-hot</a:t>
            </a:r>
            <a:r>
              <a:rPr lang="en-US" dirty="0">
                <a:solidFill>
                  <a:srgbClr val="0000FF"/>
                </a:solidFill>
              </a:rPr>
              <a:t>”</a:t>
            </a:r>
            <a:r>
              <a:rPr lang="en-US" dirty="0"/>
              <a:t> representation</a:t>
            </a:r>
          </a:p>
          <a:p>
            <a:r>
              <a:rPr lang="en-US" dirty="0"/>
              <a:t>Documents: “</a:t>
            </a:r>
            <a:r>
              <a:rPr lang="en-US" i="1" dirty="0">
                <a:solidFill>
                  <a:srgbClr val="0000FF"/>
                </a:solidFill>
              </a:rPr>
              <a:t>Bag-of-words</a:t>
            </a:r>
            <a:r>
              <a:rPr lang="en-US" dirty="0"/>
              <a:t>”</a:t>
            </a:r>
          </a:p>
          <a:p>
            <a:endParaRPr lang="en-US" altLang="zh-CN" dirty="0"/>
          </a:p>
        </p:txBody>
      </p:sp>
      <p:grpSp>
        <p:nvGrpSpPr>
          <p:cNvPr id="25" name="Group 24"/>
          <p:cNvGrpSpPr/>
          <p:nvPr/>
        </p:nvGrpSpPr>
        <p:grpSpPr>
          <a:xfrm>
            <a:off x="935208" y="2876126"/>
            <a:ext cx="8361633" cy="1346926"/>
            <a:chOff x="1340650" y="2687906"/>
            <a:chExt cx="8361633" cy="1346926"/>
          </a:xfrm>
        </p:grpSpPr>
        <p:grpSp>
          <p:nvGrpSpPr>
            <p:cNvPr id="10" name="Group 9"/>
            <p:cNvGrpSpPr/>
            <p:nvPr/>
          </p:nvGrpSpPr>
          <p:grpSpPr>
            <a:xfrm>
              <a:off x="1340650" y="2687906"/>
              <a:ext cx="7044362" cy="1346926"/>
              <a:chOff x="1409525" y="3495666"/>
              <a:chExt cx="7044362" cy="13469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409525" y="3495666"/>
                <a:ext cx="7044362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“network” = [0,1,0,0,0,0,0]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63216" y="4196261"/>
                <a:ext cx="5362494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“networks” = [0,0,0,0,1,0,0]</a:t>
                </a:r>
              </a:p>
            </p:txBody>
          </p:sp>
        </p:grpSp>
        <p:sp>
          <p:nvSpPr>
            <p:cNvPr id="14" name="Equal 13"/>
            <p:cNvSpPr/>
            <p:nvPr/>
          </p:nvSpPr>
          <p:spPr>
            <a:xfrm>
              <a:off x="7927812" y="3273581"/>
              <a:ext cx="914400" cy="582406"/>
            </a:xfrm>
            <a:prstGeom prst="mathEqual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283579" y="3180927"/>
              <a:ext cx="4187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</a:t>
              </a:r>
              <a:endParaRPr lang="en-US" sz="3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12903" y="2750646"/>
              <a:ext cx="10342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AND</a:t>
              </a:r>
              <a:endParaRPr lang="en-US" sz="3600" dirty="0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820948" y="4506191"/>
            <a:ext cx="9631357" cy="1647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Ignore the </a:t>
            </a:r>
            <a:r>
              <a:rPr lang="en-US" i="1" dirty="0">
                <a:solidFill>
                  <a:srgbClr val="0000FF"/>
                </a:solidFill>
              </a:rPr>
              <a:t>semantic relatedness </a:t>
            </a:r>
            <a:r>
              <a:rPr lang="en-US" dirty="0"/>
              <a:t>between words</a:t>
            </a:r>
          </a:p>
          <a:p>
            <a:r>
              <a:rPr lang="en-US" dirty="0"/>
              <a:t>The </a:t>
            </a:r>
            <a:r>
              <a:rPr lang="en-US" i="1" dirty="0">
                <a:solidFill>
                  <a:srgbClr val="0000FF"/>
                </a:solidFill>
              </a:rPr>
              <a:t>curse</a:t>
            </a:r>
            <a:r>
              <a:rPr lang="en-US" dirty="0"/>
              <a:t> of dimensionality</a:t>
            </a:r>
          </a:p>
          <a:p>
            <a:pPr lvl="1"/>
            <a:r>
              <a:rPr lang="en-US" dirty="0"/>
              <a:t>As large as </a:t>
            </a:r>
            <a:r>
              <a:rPr lang="en-US" i="1" dirty="0">
                <a:solidFill>
                  <a:srgbClr val="0000FF"/>
                </a:solidFill>
              </a:rPr>
              <a:t>millions</a:t>
            </a:r>
            <a:r>
              <a:rPr lang="en-US" dirty="0"/>
              <a:t> in a large text corpus.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0917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Word </a:t>
            </a:r>
            <a:r>
              <a:rPr lang="en-US" dirty="0" err="1"/>
              <a:t>Embeddings</a:t>
            </a:r>
            <a:r>
              <a:rPr lang="en-US" dirty="0"/>
              <a:t> (</a:t>
            </a:r>
            <a:r>
              <a:rPr lang="en-US" dirty="0" err="1"/>
              <a:t>Bengio</a:t>
            </a:r>
            <a:r>
              <a:rPr lang="en-US" dirty="0"/>
              <a:t> et al. 2003)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each word with a </a:t>
            </a:r>
            <a:r>
              <a:rPr lang="en-US" i="1" dirty="0">
                <a:solidFill>
                  <a:srgbClr val="0000FF"/>
                </a:solidFill>
              </a:rPr>
              <a:t>continuous dense </a:t>
            </a:r>
            <a:r>
              <a:rPr lang="en-US" dirty="0"/>
              <a:t>vector</a:t>
            </a:r>
          </a:p>
          <a:p>
            <a:pPr lvl="1"/>
            <a:r>
              <a:rPr lang="en-US" dirty="0"/>
              <a:t>Hundreds </a:t>
            </a:r>
            <a:r>
              <a:rPr lang="en-US" altLang="zh-CN" dirty="0"/>
              <a:t>or</a:t>
            </a:r>
            <a:r>
              <a:rPr lang="en-US" dirty="0"/>
              <a:t> thousands of dimensions </a:t>
            </a:r>
          </a:p>
          <a:p>
            <a:pPr lvl="1"/>
            <a:r>
              <a:rPr lang="en-US" dirty="0"/>
              <a:t>Words with similar meanings are represented with similar vectors</a:t>
            </a:r>
          </a:p>
          <a:p>
            <a:r>
              <a:rPr lang="en-US" dirty="0"/>
              <a:t>Represent </a:t>
            </a:r>
            <a:r>
              <a:rPr lang="en-US" i="1" dirty="0"/>
              <a:t>phrases</a:t>
            </a:r>
            <a:r>
              <a:rPr lang="en-US" dirty="0"/>
              <a:t>, </a:t>
            </a:r>
            <a:r>
              <a:rPr lang="en-US" i="1" dirty="0"/>
              <a:t>sentences</a:t>
            </a:r>
            <a:r>
              <a:rPr lang="en-US" dirty="0"/>
              <a:t> and </a:t>
            </a:r>
            <a:r>
              <a:rPr lang="en-US" i="1" dirty="0"/>
              <a:t>documents</a:t>
            </a:r>
            <a:r>
              <a:rPr lang="en-US" dirty="0"/>
              <a:t> through word embedding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221" t="14800" r="35744" b="43439"/>
          <a:stretch/>
        </p:blipFill>
        <p:spPr>
          <a:xfrm>
            <a:off x="3455549" y="3547948"/>
            <a:ext cx="5604131" cy="30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Distributional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6918"/>
          </a:xfrm>
        </p:spPr>
        <p:txBody>
          <a:bodyPr/>
          <a:lstStyle/>
          <a:p>
            <a:r>
              <a:rPr lang="en-US" dirty="0"/>
              <a:t>“You shall know a word by the </a:t>
            </a:r>
            <a:r>
              <a:rPr lang="en-US" dirty="0">
                <a:solidFill>
                  <a:srgbClr val="0000FF"/>
                </a:solidFill>
              </a:rPr>
              <a:t>company</a:t>
            </a:r>
            <a:r>
              <a:rPr lang="en-US" dirty="0"/>
              <a:t> it keeps” (J.R. Firth 1957:11)</a:t>
            </a:r>
          </a:p>
          <a:p>
            <a:r>
              <a:rPr lang="en-US" dirty="0"/>
              <a:t>The meaning of a word can be represented by its </a:t>
            </a:r>
            <a:r>
              <a:rPr lang="en-US" dirty="0">
                <a:solidFill>
                  <a:srgbClr val="0000FF"/>
                </a:solidFill>
              </a:rPr>
              <a:t>neighbors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91278" y="3312543"/>
            <a:ext cx="10609443" cy="886268"/>
            <a:chOff x="1311797" y="3649776"/>
            <a:chExt cx="10609443" cy="88626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1311797" y="3649776"/>
              <a:ext cx="10609443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          A telecommunications </a:t>
              </a:r>
              <a:r>
                <a:rPr lang="en-US" sz="2400" dirty="0">
                  <a:solidFill>
                    <a:srgbClr val="0000FF"/>
                  </a:solidFill>
                </a:rPr>
                <a:t>network</a:t>
              </a:r>
              <a:r>
                <a:rPr lang="en-US" sz="2400" dirty="0"/>
                <a:t> allows computers to exchange data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11797" y="4074379"/>
              <a:ext cx="10609443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400" dirty="0"/>
                <a:t>In information technology, a </a:t>
              </a:r>
              <a:r>
                <a:rPr lang="en-US" sz="2400" dirty="0">
                  <a:solidFill>
                    <a:srgbClr val="0000FF"/>
                  </a:solidFill>
                </a:rPr>
                <a:t>network</a:t>
              </a:r>
              <a:r>
                <a:rPr lang="en-US" sz="2400" dirty="0"/>
                <a:t> is a series of points or nodes interconnected...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307375" y="4934398"/>
            <a:ext cx="4805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Represent “</a:t>
            </a:r>
            <a:r>
              <a:rPr lang="en-US" i="1" dirty="0"/>
              <a:t>network</a:t>
            </a:r>
            <a:r>
              <a:rPr lang="en-US" dirty="0"/>
              <a:t>” with the neighboring words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383589" flipH="1">
            <a:off x="3584374" y="4309479"/>
            <a:ext cx="694032" cy="44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791172" flipH="1">
            <a:off x="5832990" y="4305743"/>
            <a:ext cx="694032" cy="444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6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Word2VEC </a:t>
            </a:r>
            <a:r>
              <a:rPr lang="en-US" altLang="zh-CN" dirty="0"/>
              <a:t>(</a:t>
            </a:r>
            <a:r>
              <a:rPr lang="en-US" altLang="zh-CN" dirty="0" err="1"/>
              <a:t>Mikolov</a:t>
            </a:r>
            <a:r>
              <a:rPr lang="en-US" altLang="zh-CN" dirty="0"/>
              <a:t> et al. 2013)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30439" y="3698002"/>
            <a:ext cx="3086964" cy="2238983"/>
            <a:chOff x="1248706" y="3420163"/>
            <a:chExt cx="3086964" cy="2238983"/>
          </a:xfrm>
        </p:grpSpPr>
        <p:sp>
          <p:nvSpPr>
            <p:cNvPr id="5" name="Rectangle 4"/>
            <p:cNvSpPr/>
            <p:nvPr/>
          </p:nvSpPr>
          <p:spPr>
            <a:xfrm>
              <a:off x="3302098" y="3813876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02098" y="4204209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2098" y="4912199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2098" y="5302532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70156" y="4537703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54311" y="4537703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3"/>
              <a:endCxn id="10" idx="1"/>
            </p:cNvCxnSpPr>
            <p:nvPr/>
          </p:nvCxnSpPr>
          <p:spPr>
            <a:xfrm>
              <a:off x="1753036" y="4674863"/>
              <a:ext cx="601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  <a:endCxn id="5" idx="1"/>
            </p:cNvCxnSpPr>
            <p:nvPr/>
          </p:nvCxnSpPr>
          <p:spPr>
            <a:xfrm flipV="1">
              <a:off x="2537191" y="3951036"/>
              <a:ext cx="764907" cy="723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3"/>
              <a:endCxn id="6" idx="1"/>
            </p:cNvCxnSpPr>
            <p:nvPr/>
          </p:nvCxnSpPr>
          <p:spPr>
            <a:xfrm flipV="1">
              <a:off x="2537191" y="4341369"/>
              <a:ext cx="764907" cy="3334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7" idx="1"/>
            </p:cNvCxnSpPr>
            <p:nvPr/>
          </p:nvCxnSpPr>
          <p:spPr>
            <a:xfrm>
              <a:off x="2537191" y="4674863"/>
              <a:ext cx="764907" cy="3744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3"/>
              <a:endCxn id="8" idx="1"/>
            </p:cNvCxnSpPr>
            <p:nvPr/>
          </p:nvCxnSpPr>
          <p:spPr>
            <a:xfrm>
              <a:off x="2537191" y="4674863"/>
              <a:ext cx="764907" cy="764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248706" y="3424621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INPUT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16416" y="3420163"/>
              <a:ext cx="1247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PROJECTION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1179" y="3422860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OUTPUT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4137" y="411303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2777" y="3741516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w(t-2)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02777" y="4158654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w(t-1)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02777" y="4876880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w(t+1)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2777" y="5320592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w(t+2)</a:t>
              </a:r>
            </a:p>
          </p:txBody>
        </p:sp>
      </p:grp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956238" y="1824340"/>
            <a:ext cx="10515600" cy="1554024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Skip-gram</a:t>
            </a:r>
            <a:r>
              <a:rPr lang="en-US" altLang="zh-CN" sz="2400" dirty="0"/>
              <a:t>: </a:t>
            </a:r>
            <a:r>
              <a:rPr lang="en-US" altLang="zh-CN" sz="2000" dirty="0"/>
              <a:t>finding word representations that are useful for predicting the surrounding words in a sentence or a document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9384" y="2613266"/>
            <a:ext cx="710243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 A telecommunications </a:t>
            </a:r>
            <a:r>
              <a:rPr lang="en-US" dirty="0">
                <a:solidFill>
                  <a:srgbClr val="0000FF"/>
                </a:solidFill>
              </a:rPr>
              <a:t>network</a:t>
            </a:r>
            <a:r>
              <a:rPr lang="en-US" dirty="0"/>
              <a:t> allows computers to exchange data</a:t>
            </a:r>
          </a:p>
        </p:txBody>
      </p:sp>
    </p:spTree>
    <p:extLst>
      <p:ext uri="{BB962C8B-B14F-4D97-AF65-F5344CB8AC3E}">
        <p14:creationId xmlns:p14="http://schemas.microsoft.com/office/powerpoint/2010/main" val="225638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 of Skip-gram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547257" y="2615750"/>
            <a:ext cx="3086964" cy="2238983"/>
            <a:chOff x="1248706" y="3420163"/>
            <a:chExt cx="3086964" cy="2238983"/>
          </a:xfrm>
        </p:grpSpPr>
        <p:sp>
          <p:nvSpPr>
            <p:cNvPr id="5" name="Rectangle 4"/>
            <p:cNvSpPr/>
            <p:nvPr/>
          </p:nvSpPr>
          <p:spPr>
            <a:xfrm>
              <a:off x="3302098" y="3813876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02098" y="4204209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2098" y="4912199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2098" y="5302532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70156" y="4537703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54311" y="4537703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3"/>
              <a:endCxn id="10" idx="1"/>
            </p:cNvCxnSpPr>
            <p:nvPr/>
          </p:nvCxnSpPr>
          <p:spPr>
            <a:xfrm>
              <a:off x="1753036" y="4674863"/>
              <a:ext cx="6012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  <a:endCxn id="5" idx="1"/>
            </p:cNvCxnSpPr>
            <p:nvPr/>
          </p:nvCxnSpPr>
          <p:spPr>
            <a:xfrm flipV="1">
              <a:off x="2537191" y="3951036"/>
              <a:ext cx="764907" cy="7238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3"/>
              <a:endCxn id="6" idx="1"/>
            </p:cNvCxnSpPr>
            <p:nvPr/>
          </p:nvCxnSpPr>
          <p:spPr>
            <a:xfrm flipV="1">
              <a:off x="2537191" y="4341369"/>
              <a:ext cx="764907" cy="3334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7" idx="1"/>
            </p:cNvCxnSpPr>
            <p:nvPr/>
          </p:nvCxnSpPr>
          <p:spPr>
            <a:xfrm>
              <a:off x="2537191" y="4674863"/>
              <a:ext cx="764907" cy="3744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3"/>
              <a:endCxn id="8" idx="1"/>
            </p:cNvCxnSpPr>
            <p:nvPr/>
          </p:nvCxnSpPr>
          <p:spPr>
            <a:xfrm>
              <a:off x="2537191" y="4674863"/>
              <a:ext cx="764907" cy="7648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248706" y="3424621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INPUT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16416" y="3420163"/>
              <a:ext cx="1247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PROJECTION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1179" y="3422860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OUTPUT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4137" y="411303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2777" y="3741516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w(t-2)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02777" y="4158654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w(t-1)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02777" y="4876880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w(t+1)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02777" y="5320592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6238" y="1824340"/>
                <a:ext cx="7883772" cy="48609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400" dirty="0"/>
                  <a:t>Given a sequence of training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dirty="0"/>
                  <a:t>, the objective of the skip-gram is to maximize the average log probability: 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Where c is the size of the training context.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is defined with a </a:t>
                </a:r>
                <a:r>
                  <a:rPr lang="en-US" altLang="zh-CN" sz="2400" dirty="0" err="1"/>
                  <a:t>softmax</a:t>
                </a:r>
                <a:r>
                  <a:rPr lang="en-US" altLang="zh-CN" sz="2400" dirty="0"/>
                  <a:t> function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400" dirty="0"/>
                  <a:t> are the “input” and “output” vector representations of w. W is the vocabulary size.</a:t>
                </a:r>
              </a:p>
              <a:p>
                <a:r>
                  <a:rPr lang="en-US" altLang="zh-CN" sz="2400" dirty="0"/>
                  <a:t>Calculating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is very computational expensive </a:t>
                </a:r>
              </a:p>
            </p:txBody>
          </p:sp>
        </mc:Choice>
        <mc:Fallback xmlns="">
          <p:sp>
            <p:nvSpPr>
              <p:cNvPr id="4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6238" y="1824340"/>
                <a:ext cx="7883772" cy="4860940"/>
              </a:xfrm>
              <a:blipFill rotWithShape="0">
                <a:blip r:embed="rId3"/>
                <a:stretch>
                  <a:fillRect l="-108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146781" y="2615750"/>
                <a:ext cx="3191771" cy="902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781" y="2615750"/>
                <a:ext cx="3191771" cy="9025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340826" y="4347741"/>
                <a:ext cx="3470694" cy="802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26" y="4347741"/>
                <a:ext cx="3470694" cy="8022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35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Negative Sampling (</a:t>
            </a:r>
            <a:r>
              <a:rPr lang="en-US" dirty="0" err="1"/>
              <a:t>Mikolov</a:t>
            </a:r>
            <a:r>
              <a:rPr lang="en-US" dirty="0"/>
              <a:t> et al. 2013)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6238" y="1824340"/>
                <a:ext cx="10397562" cy="486094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Modify the objective as:</a:t>
                </a:r>
              </a:p>
              <a:p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</a:t>
                </a:r>
              </a:p>
              <a:p>
                <a:r>
                  <a:rPr lang="en-US" altLang="zh-CN" sz="2400" dirty="0"/>
                  <a:t>It aims to distinguish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the target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altLang="zh-CN" sz="2400" dirty="0"/>
                  <a:t> from draws from the noise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using logistic regression. k is the number of negative samples for each input word (k is usually 5-20).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is usually set as the unigram distribution U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raised to the 3/4rd power, i.e.,  </a:t>
                </a:r>
              </a:p>
              <a:p>
                <a:endParaRPr lang="en-US" altLang="zh-CN" sz="2400" dirty="0"/>
              </a:p>
            </p:txBody>
          </p:sp>
        </mc:Choice>
        <mc:Fallback xmlns="">
          <p:sp>
            <p:nvSpPr>
              <p:cNvPr id="4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6238" y="1824340"/>
                <a:ext cx="10397562" cy="4860940"/>
              </a:xfrm>
              <a:blipFill>
                <a:blip r:embed="rId3"/>
                <a:stretch>
                  <a:fillRect l="-732" t="-1832" r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63997" y="5110573"/>
                <a:ext cx="3664006" cy="403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0.75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2000" dirty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997" y="5110573"/>
                <a:ext cx="3664006" cy="403637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45330" y="2059590"/>
                <a:ext cx="6649769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fun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func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30" y="2059590"/>
                <a:ext cx="6649769" cy="10459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48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CBOW (</a:t>
            </a:r>
            <a:r>
              <a:rPr lang="en-US" dirty="0" err="1"/>
              <a:t>Mikolov</a:t>
            </a:r>
            <a:r>
              <a:rPr lang="en-US" dirty="0"/>
              <a:t> et al. 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using center words to predict nearby words, using nearby words to predict the center words</a:t>
            </a:r>
          </a:p>
          <a:p>
            <a:r>
              <a:rPr lang="en-US" dirty="0"/>
              <a:t>Calculating the context embedding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Predict the center word: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8816697" y="3082414"/>
            <a:ext cx="2890489" cy="2180611"/>
            <a:chOff x="8989417" y="3021454"/>
            <a:chExt cx="2890489" cy="2180611"/>
          </a:xfrm>
        </p:grpSpPr>
        <p:sp>
          <p:nvSpPr>
            <p:cNvPr id="5" name="Rectangle 4"/>
            <p:cNvSpPr/>
            <p:nvPr/>
          </p:nvSpPr>
          <p:spPr>
            <a:xfrm>
              <a:off x="9178249" y="3356795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78249" y="3747128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78249" y="4455118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8249" y="4845451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126938" y="4036490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083781" y="4053476"/>
              <a:ext cx="182880" cy="2743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3"/>
              <a:endCxn id="10" idx="1"/>
            </p:cNvCxnSpPr>
            <p:nvPr/>
          </p:nvCxnSpPr>
          <p:spPr>
            <a:xfrm flipH="1">
              <a:off x="10083781" y="4173650"/>
              <a:ext cx="1226037" cy="169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  <a:endCxn id="5" idx="1"/>
            </p:cNvCxnSpPr>
            <p:nvPr/>
          </p:nvCxnSpPr>
          <p:spPr>
            <a:xfrm flipH="1" flipV="1">
              <a:off x="9178249" y="3493955"/>
              <a:ext cx="1088412" cy="6966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3"/>
              <a:endCxn id="6" idx="1"/>
            </p:cNvCxnSpPr>
            <p:nvPr/>
          </p:nvCxnSpPr>
          <p:spPr>
            <a:xfrm flipH="1" flipV="1">
              <a:off x="9178249" y="3884288"/>
              <a:ext cx="1088412" cy="3063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3"/>
              <a:endCxn id="7" idx="1"/>
            </p:cNvCxnSpPr>
            <p:nvPr/>
          </p:nvCxnSpPr>
          <p:spPr>
            <a:xfrm flipH="1">
              <a:off x="9178249" y="4190636"/>
              <a:ext cx="1088412" cy="4016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8" idx="1"/>
            </p:cNvCxnSpPr>
            <p:nvPr/>
          </p:nvCxnSpPr>
          <p:spPr>
            <a:xfrm flipH="1">
              <a:off x="9178249" y="4269220"/>
              <a:ext cx="905532" cy="7133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989417" y="3021454"/>
              <a:ext cx="718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INPUT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42708" y="3025462"/>
              <a:ext cx="1247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PROJECTION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77471" y="3028159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OUTPUT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353800" y="403649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78928" y="3284435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w(t-2)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78928" y="3701573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w(t-1)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78928" y="4419799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w(t+1)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78928" y="4863511"/>
              <a:ext cx="7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w(t+2)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545227" y="4755079"/>
                <a:ext cx="5566203" cy="781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..,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227" y="4755079"/>
                <a:ext cx="5566203" cy="7812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031792" y="3318577"/>
                <a:ext cx="2202206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92" y="3318577"/>
                <a:ext cx="2202206" cy="7958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826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word that is similar to </a:t>
            </a:r>
            <a:r>
              <a:rPr lang="en-US" i="1" dirty="0"/>
              <a:t>small</a:t>
            </a:r>
            <a:r>
              <a:rPr lang="en-US" dirty="0"/>
              <a:t> in the same sense as </a:t>
            </a:r>
            <a:r>
              <a:rPr lang="en-US" i="1" dirty="0"/>
              <a:t>biggest</a:t>
            </a:r>
            <a:r>
              <a:rPr lang="en-US" dirty="0"/>
              <a:t>  is similar to </a:t>
            </a:r>
            <a:r>
              <a:rPr lang="en-US" i="1" dirty="0"/>
              <a:t>big.</a:t>
            </a:r>
          </a:p>
          <a:p>
            <a:r>
              <a:rPr lang="en-US" dirty="0"/>
              <a:t>Compute vector X = vector(“biggest”)-vector(“big”) + vector(“small”)</a:t>
            </a:r>
          </a:p>
          <a:p>
            <a:r>
              <a:rPr lang="en-US" dirty="0"/>
              <a:t>Then search the vector space for the word closest to X measured by cosine distance, and use it as the answer. </a:t>
            </a:r>
          </a:p>
        </p:txBody>
      </p:sp>
      <p:pic>
        <p:nvPicPr>
          <p:cNvPr id="1026" name="Picture 2" descr="Image result for word analogy king qu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15" y="4424729"/>
            <a:ext cx="36480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2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89" y="2055030"/>
            <a:ext cx="6961211" cy="2928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0" y="1690688"/>
            <a:ext cx="4889926" cy="34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altLang="zh-CN" dirty="0"/>
              <a:t>H</a:t>
            </a:r>
            <a:r>
              <a:rPr lang="en-US" dirty="0"/>
              <a:t>uge </a:t>
            </a:r>
            <a:r>
              <a:rPr lang="en-US" altLang="zh-CN" dirty="0"/>
              <a:t>A</a:t>
            </a:r>
            <a:r>
              <a:rPr lang="en-US" dirty="0"/>
              <a:t>mount of </a:t>
            </a:r>
            <a:r>
              <a:rPr lang="en-US" altLang="zh-CN" dirty="0"/>
              <a:t>Unstructured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en-US" dirty="0"/>
              <a:t>ext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5665" y="1585754"/>
            <a:ext cx="2211705" cy="3870789"/>
            <a:chOff x="1098385" y="1819434"/>
            <a:chExt cx="2211705" cy="3870789"/>
          </a:xfrm>
        </p:grpSpPr>
        <p:pic>
          <p:nvPicPr>
            <p:cNvPr id="5122" name="Picture 2" descr="RÃ©sultats de recherche d'images pour Â«Â booksÂ Â»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072" y="1819434"/>
              <a:ext cx="2152332" cy="107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RÃ©sultats de recherche d'images pour Â«Â newspaperÂ Â»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57" b="15562"/>
            <a:stretch/>
          </p:blipFill>
          <p:spPr bwMode="auto">
            <a:xfrm>
              <a:off x="1098385" y="2895600"/>
              <a:ext cx="2211705" cy="160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RÃ©sultats de recherche d'images pour Â«Â scientific papersÂ Â»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024" y="4500880"/>
              <a:ext cx="1943108" cy="118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955415" y="1585754"/>
            <a:ext cx="2972118" cy="3765665"/>
            <a:chOff x="4148455" y="1819434"/>
            <a:chExt cx="2972118" cy="3765665"/>
          </a:xfrm>
        </p:grpSpPr>
        <p:pic>
          <p:nvPicPr>
            <p:cNvPr id="5126" name="Picture 6" descr="RÃ©sultats de recherche d'images pour Â«Â user reviewsÂ Â»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575" y="1819434"/>
              <a:ext cx="2232025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RÃ©sultats de recherche d'images pour Â«Â tweetsÂ Â»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455" y="3224530"/>
              <a:ext cx="2878929" cy="1300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RÃ©sultats de recherche d'images pour Â«Â facebook statusÂ Â»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575" y="4654055"/>
              <a:ext cx="2900998" cy="93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6" name="Picture 16" descr="RÃ©sultats de recherche d'images pour Â«Â electronic health recordsÂ Â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91" y="2552700"/>
            <a:ext cx="4152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363339" y="5640805"/>
            <a:ext cx="9733640" cy="369332"/>
            <a:chOff x="1216024" y="6106160"/>
            <a:chExt cx="9733640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1216024" y="6106160"/>
              <a:ext cx="1818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Traditional media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6428" y="6106160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Social media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8508" y="6106160"/>
              <a:ext cx="2581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Electronic Health Records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12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4B46-8555-C844-A9E8-E4DCC731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Word</a:t>
            </a:r>
            <a:r>
              <a:rPr lang="zh-CN" altLang="en-US" dirty="0"/>
              <a:t> </a:t>
            </a:r>
            <a:r>
              <a:rPr lang="en-US" altLang="zh-CN" dirty="0"/>
              <a:t>Embeddings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Pytorch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9AAD-FD65-8141-82E2-8261A54D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https://github.com/blackredscarf/pytorch-SkipGram</a:t>
            </a:r>
            <a:endParaRPr lang="en-CA" dirty="0">
              <a:hlinkClick r:id="rId3"/>
            </a:endParaRPr>
          </a:p>
          <a:p>
            <a:r>
              <a:rPr lang="en-CA" dirty="0">
                <a:hlinkClick r:id="rId3"/>
              </a:rPr>
              <a:t>https://pytorch.org/tutorials/beginner/nlp/word_embeddings_tutorial.html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9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Machine Translation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386" y="2001104"/>
            <a:ext cx="6440014" cy="32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Summarization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2518829"/>
            <a:ext cx="10888778" cy="2964930"/>
            <a:chOff x="808056" y="1375972"/>
            <a:chExt cx="10818106" cy="29290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056" y="1375972"/>
              <a:ext cx="10818106" cy="1423435"/>
            </a:xfrm>
            <a:prstGeom prst="rect">
              <a:avLst/>
            </a:prstGeom>
          </p:spPr>
        </p:pic>
        <p:sp>
          <p:nvSpPr>
            <p:cNvPr id="9" name="Down Arrow 8"/>
            <p:cNvSpPr/>
            <p:nvPr/>
          </p:nvSpPr>
          <p:spPr>
            <a:xfrm>
              <a:off x="5552551" y="2669634"/>
              <a:ext cx="484632" cy="76516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6146" y="3511551"/>
              <a:ext cx="6876393" cy="793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971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 systems</a:t>
            </a:r>
          </a:p>
        </p:txBody>
      </p:sp>
      <p:pic>
        <p:nvPicPr>
          <p:cNvPr id="1026" name="Picture 2" descr="Image result for sequence to sequence conver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52" y="2513236"/>
            <a:ext cx="7544635" cy="34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70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Sequence2Sequence (Encoder-Decoder)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5" y="1898469"/>
            <a:ext cx="9840686" cy="44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54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input sequence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want to map it to an output sequence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We are essentially trying to model the conditional probability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7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442824" y="3461018"/>
                <a:ext cx="712361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824" y="3461018"/>
                <a:ext cx="7123617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007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9BB8-8387-514C-841F-F86A29CB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(Encoder-Decoder)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0280-2A3F-CD49-8A43-15AF27E4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Encoder</a:t>
            </a:r>
          </a:p>
          <a:p>
            <a:pPr lvl="1"/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Recurrent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Decoder</a:t>
            </a:r>
          </a:p>
          <a:p>
            <a:pPr lvl="1"/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Recurrent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2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Encoder: one Recurrent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1563"/>
            <a:ext cx="10515600" cy="4351338"/>
          </a:xfrm>
        </p:spPr>
        <p:txBody>
          <a:bodyPr/>
          <a:lstStyle/>
          <a:p>
            <a:r>
              <a:rPr lang="en-US" dirty="0"/>
              <a:t>C is the last hidden state of input </a:t>
            </a:r>
          </a:p>
          <a:p>
            <a:pPr marL="0" indent="0">
              <a:buNone/>
            </a:pPr>
            <a:r>
              <a:rPr lang="en-US" dirty="0"/>
              <a:t>     sequence</a:t>
            </a:r>
          </a:p>
          <a:p>
            <a:pPr lvl="1"/>
            <a:r>
              <a:rPr lang="en-US" dirty="0"/>
              <a:t>summary of the input sequence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F3E011-4C94-1848-8515-AE1143BF8B4C}"/>
              </a:ext>
            </a:extLst>
          </p:cNvPr>
          <p:cNvGrpSpPr/>
          <p:nvPr/>
        </p:nvGrpSpPr>
        <p:grpSpPr>
          <a:xfrm>
            <a:off x="6241311" y="1810409"/>
            <a:ext cx="5519128" cy="4406638"/>
            <a:chOff x="5252483" y="1898469"/>
            <a:chExt cx="5519128" cy="44066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63B3EF-4CC4-604C-8037-1006ECE00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624" t="1" b="-80"/>
            <a:stretch/>
          </p:blipFill>
          <p:spPr>
            <a:xfrm>
              <a:off x="5252483" y="1898469"/>
              <a:ext cx="5350927" cy="44066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6C76DEC-8F85-7542-B113-DFFB20146910}"/>
                    </a:ext>
                  </a:extLst>
                </p:cNvPr>
                <p:cNvSpPr txBox="1"/>
                <p:nvPr/>
              </p:nvSpPr>
              <p:spPr>
                <a:xfrm>
                  <a:off x="7945502" y="2280520"/>
                  <a:ext cx="2830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6C76DEC-8F85-7542-B113-DFFB20146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5502" y="2280520"/>
                  <a:ext cx="283091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6667" r="-4167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D4D8C25-52C0-094C-A476-9959CB0580E3}"/>
                    </a:ext>
                  </a:extLst>
                </p:cNvPr>
                <p:cNvSpPr txBox="1"/>
                <p:nvPr/>
              </p:nvSpPr>
              <p:spPr>
                <a:xfrm>
                  <a:off x="8905977" y="2280519"/>
                  <a:ext cx="27776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D4D8C25-52C0-094C-A476-9959CB0580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5977" y="2280519"/>
                  <a:ext cx="27776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391" r="-4348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1A5C937-18ED-D34C-BFAF-4CACC9E9126F}"/>
                    </a:ext>
                  </a:extLst>
                </p:cNvPr>
                <p:cNvSpPr txBox="1"/>
                <p:nvPr/>
              </p:nvSpPr>
              <p:spPr>
                <a:xfrm>
                  <a:off x="10249224" y="2280518"/>
                  <a:ext cx="52238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1A5C937-18ED-D34C-BFAF-4CACC9E912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9224" y="2280518"/>
                  <a:ext cx="522387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9524" r="-238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77304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Decoder: another Recurrent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30" y="1825625"/>
            <a:ext cx="10515600" cy="4351338"/>
          </a:xfrm>
        </p:spPr>
        <p:txBody>
          <a:bodyPr/>
          <a:lstStyle/>
          <a:p>
            <a:r>
              <a:rPr lang="en-US" dirty="0"/>
              <a:t>Decode the output sequence </a:t>
            </a:r>
            <a:r>
              <a:rPr lang="en-US" b="1" dirty="0"/>
              <a:t>y</a:t>
            </a:r>
            <a:r>
              <a:rPr lang="en-US" dirty="0"/>
              <a:t> based on</a:t>
            </a:r>
          </a:p>
          <a:p>
            <a:r>
              <a:rPr lang="en-US" dirty="0"/>
              <a:t> the input sequence </a:t>
            </a:r>
            <a:r>
              <a:rPr lang="en-US" b="1" dirty="0"/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9936" y="3035341"/>
                <a:ext cx="6565900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6" y="3035341"/>
                <a:ext cx="6565900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51572" y="3937227"/>
                <a:ext cx="495533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72" y="3937227"/>
                <a:ext cx="4955331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A76A561-6933-EA4D-ABC9-7EB2B4CCD7F3}"/>
              </a:ext>
            </a:extLst>
          </p:cNvPr>
          <p:cNvGrpSpPr/>
          <p:nvPr/>
        </p:nvGrpSpPr>
        <p:grpSpPr>
          <a:xfrm>
            <a:off x="6672872" y="1770325"/>
            <a:ext cx="5519128" cy="4406638"/>
            <a:chOff x="5252483" y="1898469"/>
            <a:chExt cx="5519128" cy="44066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CAC942-DC5F-8B4B-890A-C1148D26D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24" t="1" b="-80"/>
            <a:stretch/>
          </p:blipFill>
          <p:spPr>
            <a:xfrm>
              <a:off x="5252483" y="1898469"/>
              <a:ext cx="5350927" cy="44066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B746BF-3335-E54A-A639-E8C2B205CC0A}"/>
                    </a:ext>
                  </a:extLst>
                </p:cNvPr>
                <p:cNvSpPr txBox="1"/>
                <p:nvPr/>
              </p:nvSpPr>
              <p:spPr>
                <a:xfrm>
                  <a:off x="7945502" y="2280520"/>
                  <a:ext cx="2830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B746BF-3335-E54A-A639-E8C2B205CC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5502" y="2280520"/>
                  <a:ext cx="28309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6667" r="-4167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C25FFBD-E770-114E-9DED-CF80329C9D4F}"/>
                    </a:ext>
                  </a:extLst>
                </p:cNvPr>
                <p:cNvSpPr txBox="1"/>
                <p:nvPr/>
              </p:nvSpPr>
              <p:spPr>
                <a:xfrm>
                  <a:off x="8905977" y="2280519"/>
                  <a:ext cx="27776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C25FFBD-E770-114E-9DED-CF80329C9D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5977" y="2280519"/>
                  <a:ext cx="27776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7391" r="-434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8B8B8F-562F-4945-8433-1AE99C85F531}"/>
                    </a:ext>
                  </a:extLst>
                </p:cNvPr>
                <p:cNvSpPr txBox="1"/>
                <p:nvPr/>
              </p:nvSpPr>
              <p:spPr>
                <a:xfrm>
                  <a:off x="10249224" y="2280518"/>
                  <a:ext cx="52238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68B8B8F-562F-4945-8433-1AE99C85F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9224" y="2280518"/>
                  <a:ext cx="522387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9524" r="-2381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630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34A1-7A0E-C44D-9C6A-29B9E830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Decoder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BB1F-250C-6C45-A765-622B81295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hidden</a:t>
            </a:r>
            <a:r>
              <a:rPr lang="zh-CN" altLang="en-US" dirty="0"/>
              <a:t> </a:t>
            </a:r>
            <a:r>
              <a:rPr lang="en-US" altLang="zh-CN" dirty="0"/>
              <a:t>representation: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conditional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symbol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EAACB-4354-0549-A0EA-770CC31B2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68" t="7822" b="-230"/>
          <a:stretch/>
        </p:blipFill>
        <p:spPr>
          <a:xfrm>
            <a:off x="7544065" y="1459120"/>
            <a:ext cx="4647935" cy="4068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5A7C8-1B63-FF4D-8FFD-0FEBFDC7354B}"/>
                  </a:ext>
                </a:extLst>
              </p:cNvPr>
              <p:cNvSpPr txBox="1"/>
              <p:nvPr/>
            </p:nvSpPr>
            <p:spPr>
              <a:xfrm>
                <a:off x="2769918" y="2532413"/>
                <a:ext cx="27556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5A7C8-1B63-FF4D-8FFD-0FEBFDC73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18" y="2532413"/>
                <a:ext cx="2755691" cy="430887"/>
              </a:xfrm>
              <a:prstGeom prst="rect">
                <a:avLst/>
              </a:prstGeom>
              <a:blipFill>
                <a:blip r:embed="rId3"/>
                <a:stretch>
                  <a:fillRect l="-917" r="-4128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363301-0F0B-9849-A127-3CBE3A11F965}"/>
                  </a:ext>
                </a:extLst>
              </p:cNvPr>
              <p:cNvSpPr/>
              <p:nvPr/>
            </p:nvSpPr>
            <p:spPr>
              <a:xfrm>
                <a:off x="1814884" y="4247799"/>
                <a:ext cx="540891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363301-0F0B-9849-A127-3CBE3A11F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884" y="4247799"/>
                <a:ext cx="5408917" cy="509178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37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(Sentence) Classification</a:t>
            </a:r>
          </a:p>
        </p:txBody>
      </p:sp>
      <p:pic>
        <p:nvPicPr>
          <p:cNvPr id="6146" name="Picture 2" descr="RÃ©sultats de recherche d'images pour Â«Â document classification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0" y="2631440"/>
            <a:ext cx="4370680" cy="21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345350"/>
            <a:ext cx="19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Topic classification</a:t>
            </a:r>
          </a:p>
        </p:txBody>
      </p:sp>
      <p:pic>
        <p:nvPicPr>
          <p:cNvPr id="6148" name="Picture 4" descr="RÃ©sultats de recherche d'images pour Â«Â user reviewsÂ 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35" y="2749233"/>
            <a:ext cx="3796665" cy="21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08800" y="5345350"/>
            <a:ext cx="239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Sentiment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995707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with Maximum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 of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, the encoder-decoder components are jointly optimized by maximizing the conditional log-likelihood: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229519-8572-2652-B57C-2B466E3805B2}"/>
                  </a:ext>
                </a:extLst>
              </p:cNvPr>
              <p:cNvSpPr txBox="1"/>
              <p:nvPr/>
            </p:nvSpPr>
            <p:spPr>
              <a:xfrm>
                <a:off x="3524001" y="3138055"/>
                <a:ext cx="3771610" cy="104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zh-CN" alt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229519-8572-2652-B57C-2B466E380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001" y="3138055"/>
                <a:ext cx="3771610" cy="1043234"/>
              </a:xfrm>
              <a:prstGeom prst="rect">
                <a:avLst/>
              </a:prstGeom>
              <a:blipFill>
                <a:blip r:embed="rId3"/>
                <a:stretch>
                  <a:fillRect l="-7047" t="-146988" r="-3020" b="-20241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706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on Machine 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176" y="2345121"/>
            <a:ext cx="7641296" cy="2667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356" y="5273293"/>
            <a:ext cx="364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Table: Results from </a:t>
            </a:r>
            <a:r>
              <a:rPr lang="en-US" i="1" dirty="0">
                <a:solidFill>
                  <a:srgbClr val="0000FF"/>
                </a:solidFill>
              </a:rPr>
              <a:t>English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to </a:t>
            </a:r>
            <a:r>
              <a:rPr lang="en-US" i="1" dirty="0">
                <a:solidFill>
                  <a:srgbClr val="0000FF"/>
                </a:solidFill>
              </a:rPr>
              <a:t>French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6501" y="1690688"/>
            <a:ext cx="501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Both encoder and decoder are RNNs</a:t>
            </a:r>
          </a:p>
        </p:txBody>
      </p:sp>
    </p:spTree>
    <p:extLst>
      <p:ext uri="{BB962C8B-B14F-4D97-AF65-F5344CB8AC3E}">
        <p14:creationId xmlns:p14="http://schemas.microsoft.com/office/powerpoint/2010/main" val="2551447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Worde </a:t>
            </a:r>
            <a:r>
              <a:rPr lang="en-US" dirty="0" err="1"/>
              <a:t>Embeddings</a:t>
            </a:r>
            <a:r>
              <a:rPr lang="en-US" dirty="0"/>
              <a:t> Learned by Seq2Seq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6" y="2015997"/>
            <a:ext cx="10901322" cy="38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3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 </a:t>
            </a:r>
            <a:r>
              <a:rPr lang="en-US" dirty="0" err="1"/>
              <a:t>Embeddings</a:t>
            </a:r>
            <a:r>
              <a:rPr lang="en-US" dirty="0"/>
              <a:t> Learned by Seq2Seq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Phrase </a:t>
            </a:r>
            <a:r>
              <a:rPr lang="en-US" dirty="0" err="1"/>
              <a:t>embeddings</a:t>
            </a:r>
            <a:r>
              <a:rPr lang="en-US" dirty="0"/>
              <a:t> are encoded with the summary vector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3" y="2487804"/>
            <a:ext cx="11385031" cy="38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19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Seq2Seq in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https://github.com/bentrevett/pytorch-seq2seq/blob/master/2%20-%20Learning%20Phrase%20Representations%20using%20RNN%20Encoder-Decoder%20for%20Statistical%20Machine%20Translation.ipynb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30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3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Clustering</a:t>
            </a:r>
          </a:p>
        </p:txBody>
      </p:sp>
      <p:pic>
        <p:nvPicPr>
          <p:cNvPr id="7170" name="Picture 2" descr="RÃ©sultats de recherche d'images pour Â«Â books library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032000"/>
            <a:ext cx="4555744" cy="28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RÃ©sultats de recherche d'images pour Â«Â books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RÃ©sultats de recherche d'images pour Â«Â booksÂ Â»"/>
          <p:cNvSpPr>
            <a:spLocks noChangeAspect="1" noChangeArrowheads="1"/>
          </p:cNvSpPr>
          <p:nvPr/>
        </p:nvSpPr>
        <p:spPr bwMode="auto">
          <a:xfrm>
            <a:off x="1305379" y="-530106"/>
            <a:ext cx="62669" cy="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RÃ©sultats de recherche d'images pour Â«Â books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5" y="1924368"/>
            <a:ext cx="3940102" cy="284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5770880" y="3105722"/>
            <a:ext cx="7222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318" b="11877"/>
          <a:stretch/>
        </p:blipFill>
        <p:spPr>
          <a:xfrm>
            <a:off x="1109188" y="1839309"/>
            <a:ext cx="841828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Answering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48" y="2303151"/>
            <a:ext cx="8902959" cy="22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Summarization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50296" y="2249732"/>
            <a:ext cx="10818106" cy="2929009"/>
            <a:chOff x="808056" y="1375972"/>
            <a:chExt cx="10818106" cy="29290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056" y="1375972"/>
              <a:ext cx="10818106" cy="1423435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5552551" y="2669634"/>
              <a:ext cx="484632" cy="76516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6146" y="3511551"/>
              <a:ext cx="6876393" cy="793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06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9112-1567-0844-87C9-8CE48D56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6E3F6-5162-F74B-9A94-F8D8675E3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hatGPT paid version is here, but will the AI chatbot still be free to use?  - India Today">
            <a:extLst>
              <a:ext uri="{FF2B5EF4-FFF2-40B4-BE49-F238E27FC236}">
                <a16:creationId xmlns:a16="http://schemas.microsoft.com/office/drawing/2014/main" id="{13DCA830-4BC7-1D7C-1A89-DB74FCCF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35" y="1463964"/>
            <a:ext cx="8763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4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46" y="2173824"/>
            <a:ext cx="4967374" cy="25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974</Words>
  <Application>Microsoft Macintosh PowerPoint</Application>
  <PresentationFormat>Widescreen</PresentationFormat>
  <Paragraphs>161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Office Theme</vt:lpstr>
      <vt:lpstr>Natural Language Understanding</vt:lpstr>
      <vt:lpstr>A Huge Amount of Unstructured Text</vt:lpstr>
      <vt:lpstr>Document (Sentence) Classification</vt:lpstr>
      <vt:lpstr>Document Clustering</vt:lpstr>
      <vt:lpstr>Information Retrieval</vt:lpstr>
      <vt:lpstr>Question Answering</vt:lpstr>
      <vt:lpstr>Text Summarization</vt:lpstr>
      <vt:lpstr>Dialogue Systems</vt:lpstr>
      <vt:lpstr>Machine Translation</vt:lpstr>
      <vt:lpstr>Research Questions</vt:lpstr>
      <vt:lpstr>Classical Word Representations</vt:lpstr>
      <vt:lpstr>Neural Word Embeddings (Bengio et al. 2003)</vt:lpstr>
      <vt:lpstr>Distributional Hypothesis</vt:lpstr>
      <vt:lpstr>Word2VEC (Mikolov et al. 2013)</vt:lpstr>
      <vt:lpstr>Objective of Skip-gram</vt:lpstr>
      <vt:lpstr>Negative Sampling (Mikolov et al. 2013)</vt:lpstr>
      <vt:lpstr>CBOW (Mikolov et al. 2013)</vt:lpstr>
      <vt:lpstr>Word Analogy</vt:lpstr>
      <vt:lpstr>Examples</vt:lpstr>
      <vt:lpstr>Word Embeddings in Pytorch</vt:lpstr>
      <vt:lpstr>Neural Machine Translation</vt:lpstr>
      <vt:lpstr>Sequence to Sequence</vt:lpstr>
      <vt:lpstr>Sequence to Sequence</vt:lpstr>
      <vt:lpstr>Sequence2Sequence (Encoder-Decoder)</vt:lpstr>
      <vt:lpstr>Sequence to Sequence Model</vt:lpstr>
      <vt:lpstr>Sequence to Sequence (Encoder-Decoder)</vt:lpstr>
      <vt:lpstr>Encoder: one Recurrent Neural Network</vt:lpstr>
      <vt:lpstr>Decoder: another Recurrent Neural Network</vt:lpstr>
      <vt:lpstr>Decoder</vt:lpstr>
      <vt:lpstr>Optimization with Maximum Likelihood</vt:lpstr>
      <vt:lpstr>Results on Machine Translation</vt:lpstr>
      <vt:lpstr>Worde Embeddings Learned by Seq2Seq</vt:lpstr>
      <vt:lpstr>Phrase Embeddings Learned by Seq2Seq</vt:lpstr>
      <vt:lpstr>Seq2Seq in Pytorch</vt:lpstr>
      <vt:lpstr>Thanks!</vt:lpstr>
    </vt:vector>
  </TitlesOfParts>
  <Company>HEC Montréal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</dc:title>
  <dc:creator>jian tang</dc:creator>
  <cp:lastModifiedBy>Jian Tang</cp:lastModifiedBy>
  <cp:revision>202</cp:revision>
  <dcterms:created xsi:type="dcterms:W3CDTF">2018-09-11T21:06:02Z</dcterms:created>
  <dcterms:modified xsi:type="dcterms:W3CDTF">2024-10-01T00:17:37Z</dcterms:modified>
</cp:coreProperties>
</file>