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1" r:id="rId2"/>
    <p:sldId id="387" r:id="rId3"/>
    <p:sldId id="441" r:id="rId4"/>
    <p:sldId id="442" r:id="rId5"/>
    <p:sldId id="444" r:id="rId6"/>
    <p:sldId id="445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454" r:id="rId16"/>
    <p:sldId id="455" r:id="rId17"/>
    <p:sldId id="456" r:id="rId18"/>
    <p:sldId id="457" r:id="rId19"/>
    <p:sldId id="458" r:id="rId20"/>
    <p:sldId id="459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3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tang" initials="jt" lastIdx="1" clrIdx="0">
    <p:extLst>
      <p:ext uri="{19B8F6BF-5375-455C-9EA6-DF929625EA0E}">
        <p15:presenceInfo xmlns:p15="http://schemas.microsoft.com/office/powerpoint/2012/main" userId="S-1-5-21-2294777299-304657312-1235955825-269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286"/>
  </p:normalViewPr>
  <p:slideViewPr>
    <p:cSldViewPr snapToGrid="0">
      <p:cViewPr varScale="1">
        <p:scale>
          <a:sx n="120" d="100"/>
          <a:sy n="120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C8B7-AC26-4922-A012-A29B57C4ECFE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ABBE-74E0-4DD6-974A-50B8C8A7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1ABBE-74E0-4DD6-974A-50B8C8A79D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704A-95B2-4EC6-AB97-449348F56CA3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.tang@he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trevett/pytorch-seq2seq/blob/master/3%20-%20Neural%20Machine%20Translation%20by%20Jointly%20Learning%20to%20Align%20and%20Translate.ipyn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53" y="1242856"/>
            <a:ext cx="11039911" cy="127010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Attention,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4" y="26260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Han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 Tang 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 Montreal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 AI Institute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jian.tang@hec.ca</a:t>
            </a:r>
            <a:endParaRPr lang="en-US" altLang="zh-Han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210F-6542-8D41-A398-93783A5C5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66"/>
          <a:stretch/>
        </p:blipFill>
        <p:spPr>
          <a:xfrm>
            <a:off x="3016940" y="4480748"/>
            <a:ext cx="1855659" cy="119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70A74-47AA-064D-9980-4EB15AE50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53" y="4208366"/>
            <a:ext cx="3421336" cy="17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Decoder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2" y="1487714"/>
            <a:ext cx="80645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53358" y="1586039"/>
                <a:ext cx="410690" cy="28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58" y="1586039"/>
                <a:ext cx="410690" cy="286297"/>
              </a:xfrm>
              <a:prstGeom prst="rect">
                <a:avLst/>
              </a:prstGeom>
              <a:blipFill rotWithShape="0">
                <a:blip r:embed="rId3"/>
                <a:stretch>
                  <a:fillRect l="-13433" r="-44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69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Alignment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67" y="1674713"/>
            <a:ext cx="8547100" cy="382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824" y="5563322"/>
            <a:ext cx="1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context: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46" y="5233220"/>
            <a:ext cx="1950537" cy="888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46891" y="1661781"/>
                <a:ext cx="470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91" y="1661781"/>
                <a:ext cx="470000" cy="276999"/>
              </a:xfrm>
              <a:prstGeom prst="rect">
                <a:avLst/>
              </a:prstGeom>
              <a:blipFill>
                <a:blip r:embed="rId4"/>
                <a:stretch>
                  <a:fillRect l="-13158" r="-263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20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37"/>
          <a:stretch/>
        </p:blipFill>
        <p:spPr>
          <a:xfrm>
            <a:off x="5535924" y="1683657"/>
            <a:ext cx="4065276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87" y="347931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4103" y="2431143"/>
            <a:ext cx="2170040" cy="985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2200" y="3873207"/>
            <a:ext cx="20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5345" y="3390565"/>
            <a:ext cx="166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3678190" y="2340429"/>
            <a:ext cx="957308" cy="1050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V="1">
            <a:off x="2809571" y="2358571"/>
            <a:ext cx="1372358" cy="151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9" y="2019692"/>
            <a:ext cx="4329308" cy="4840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077" y="4923069"/>
            <a:ext cx="38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connected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 err="1"/>
              <a:t>Maxout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0404" y="297420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blipFill rotWithShape="0">
                <a:blip r:embed="rId4"/>
                <a:stretch>
                  <a:fillRect l="-13433" r="-44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4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 hidden state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37"/>
          <a:stretch/>
        </p:blipFill>
        <p:spPr>
          <a:xfrm>
            <a:off x="5535924" y="1683657"/>
            <a:ext cx="4065276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34" y="2443352"/>
            <a:ext cx="2529225" cy="49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87" y="3479312"/>
            <a:ext cx="22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4103" y="2862158"/>
            <a:ext cx="858560" cy="554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2200" y="387320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9990" y="3390565"/>
            <a:ext cx="166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3524037" y="2889338"/>
            <a:ext cx="108798" cy="501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V="1">
            <a:off x="2604739" y="2889687"/>
            <a:ext cx="311514" cy="983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8560" y="5107164"/>
            <a:ext cx="188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F9042-3F64-B14D-A70D-57D1CB1EA5C0}"/>
                  </a:ext>
                </a:extLst>
              </p:cNvPr>
              <p:cNvSpPr txBox="1"/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F9042-3F64-B14D-A70D-57D1CB1E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91" y="1661781"/>
                <a:ext cx="410690" cy="286297"/>
              </a:xfrm>
              <a:prstGeom prst="rect">
                <a:avLst/>
              </a:prstGeom>
              <a:blipFill>
                <a:blip r:embed="rId4"/>
                <a:stretch>
                  <a:fillRect l="-11765" r="-29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9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</a:t>
            </a:r>
            <a:r>
              <a:rPr lang="zh-CN" altLang="en-US" dirty="0"/>
              <a:t> </a:t>
            </a:r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638300"/>
            <a:ext cx="9916885" cy="4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between the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6" y="1530418"/>
            <a:ext cx="4630103" cy="464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4"/>
            <a:ext cx="4265060" cy="42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Seq2Seq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https://github.com/bentrevett/pytorch-seq2seq/blob/master/3%20-%20Neural%20Machine%20Translation%20by%20Jointly%20Learning%20to%20Align%20and%20Translate.ipynb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6A90-E81E-F845-9911-2CB9D588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00" y="2407681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3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Sequence2Sequence (Encoder-Decoder)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7954" cy="4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2E35C-FE9E-7240-887E-48DB4665BE84}"/>
                  </a:ext>
                </a:extLst>
              </p:cNvPr>
              <p:cNvSpPr txBox="1"/>
              <p:nvPr/>
            </p:nvSpPr>
            <p:spPr>
              <a:xfrm>
                <a:off x="7945502" y="2280520"/>
                <a:ext cx="2830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2E35C-FE9E-7240-887E-48DB4665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02" y="2280520"/>
                <a:ext cx="283091" cy="276999"/>
              </a:xfrm>
              <a:prstGeom prst="rect">
                <a:avLst/>
              </a:prstGeom>
              <a:blipFill>
                <a:blip r:embed="rId3"/>
                <a:stretch>
                  <a:fillRect l="-17391" r="-43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88D3C-2EB2-4A42-8C95-CB2BD307D54D}"/>
                  </a:ext>
                </a:extLst>
              </p:cNvPr>
              <p:cNvSpPr txBox="1"/>
              <p:nvPr/>
            </p:nvSpPr>
            <p:spPr>
              <a:xfrm>
                <a:off x="8905977" y="2280519"/>
                <a:ext cx="2777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88D3C-2EB2-4A42-8C95-CB2BD307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977" y="2280519"/>
                <a:ext cx="277768" cy="276999"/>
              </a:xfrm>
              <a:prstGeom prst="rect">
                <a:avLst/>
              </a:prstGeom>
              <a:blipFill>
                <a:blip r:embed="rId4"/>
                <a:stretch>
                  <a:fillRect l="-17391" r="-43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1E1B4-AF6B-424A-8EE9-7A3F9766EB45}"/>
                  </a:ext>
                </a:extLst>
              </p:cNvPr>
              <p:cNvSpPr txBox="1"/>
              <p:nvPr/>
            </p:nvSpPr>
            <p:spPr>
              <a:xfrm>
                <a:off x="10249224" y="2280518"/>
                <a:ext cx="5223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1E1B4-AF6B-424A-8EE9-7A3F9766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24" y="2280518"/>
                <a:ext cx="522387" cy="276999"/>
              </a:xfrm>
              <a:prstGeom prst="rect">
                <a:avLst/>
              </a:prstGeom>
              <a:blipFill>
                <a:blip r:embed="rId5"/>
                <a:stretch>
                  <a:fillRect l="-9524" r="-238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31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Attention-Based</a:t>
            </a:r>
            <a:r>
              <a:rPr lang="zh-CN" altLang="en-US" dirty="0"/>
              <a:t> </a:t>
            </a:r>
            <a:r>
              <a:rPr lang="en-US" altLang="zh-CN" dirty="0"/>
              <a:t>Encoder-Decoder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702" t="1" r="8492" b="228"/>
          <a:stretch/>
        </p:blipFill>
        <p:spPr>
          <a:xfrm>
            <a:off x="8074942" y="1401630"/>
            <a:ext cx="3936013" cy="4054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53358" y="1586039"/>
                <a:ext cx="410690" cy="28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58" y="1586039"/>
                <a:ext cx="410690" cy="286297"/>
              </a:xfrm>
              <a:prstGeom prst="rect">
                <a:avLst/>
              </a:prstGeom>
              <a:blipFill rotWithShape="0">
                <a:blip r:embed="rId3"/>
                <a:stretch>
                  <a:fillRect l="-13433" r="-447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D753502-995D-B84A-9297-761BB068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56" y="1690688"/>
            <a:ext cx="7299602" cy="2903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A6C9A-4F11-4648-8428-12BBDD84935F}"/>
              </a:ext>
            </a:extLst>
          </p:cNvPr>
          <p:cNvSpPr txBox="1"/>
          <p:nvPr/>
        </p:nvSpPr>
        <p:spPr>
          <a:xfrm>
            <a:off x="3117273" y="5474183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Encoder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B8C19-33EB-4D4F-8AF7-6706E63FCCA6}"/>
              </a:ext>
            </a:extLst>
          </p:cNvPr>
          <p:cNvSpPr txBox="1"/>
          <p:nvPr/>
        </p:nvSpPr>
        <p:spPr>
          <a:xfrm>
            <a:off x="8809129" y="5486400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Attention-based</a:t>
            </a:r>
            <a:r>
              <a:rPr lang="zh-CN" altLang="en-US" dirty="0"/>
              <a:t> </a:t>
            </a:r>
            <a:r>
              <a:rPr lang="en-US" altLang="zh-CN" dirty="0"/>
              <a:t>Decoder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Sequence2Sequence (Encoder-Decoder)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0686" cy="4403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2E35C-FE9E-7240-887E-48DB4665BE84}"/>
                  </a:ext>
                </a:extLst>
              </p:cNvPr>
              <p:cNvSpPr txBox="1"/>
              <p:nvPr/>
            </p:nvSpPr>
            <p:spPr>
              <a:xfrm>
                <a:off x="7945502" y="2280520"/>
                <a:ext cx="2830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B2E35C-FE9E-7240-887E-48DB4665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02" y="2280520"/>
                <a:ext cx="283091" cy="276999"/>
              </a:xfrm>
              <a:prstGeom prst="rect">
                <a:avLst/>
              </a:prstGeom>
              <a:blipFill>
                <a:blip r:embed="rId3"/>
                <a:stretch>
                  <a:fillRect l="-17391" r="-43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88D3C-2EB2-4A42-8C95-CB2BD307D54D}"/>
                  </a:ext>
                </a:extLst>
              </p:cNvPr>
              <p:cNvSpPr txBox="1"/>
              <p:nvPr/>
            </p:nvSpPr>
            <p:spPr>
              <a:xfrm>
                <a:off x="8905977" y="2280519"/>
                <a:ext cx="2777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88D3C-2EB2-4A42-8C95-CB2BD307D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977" y="2280519"/>
                <a:ext cx="277768" cy="276999"/>
              </a:xfrm>
              <a:prstGeom prst="rect">
                <a:avLst/>
              </a:prstGeom>
              <a:blipFill>
                <a:blip r:embed="rId4"/>
                <a:stretch>
                  <a:fillRect l="-17391" r="-43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1E1B4-AF6B-424A-8EE9-7A3F9766EB45}"/>
                  </a:ext>
                </a:extLst>
              </p:cNvPr>
              <p:cNvSpPr txBox="1"/>
              <p:nvPr/>
            </p:nvSpPr>
            <p:spPr>
              <a:xfrm>
                <a:off x="10249224" y="2280518"/>
                <a:ext cx="5223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1E1B4-AF6B-424A-8EE9-7A3F9766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24" y="2280518"/>
                <a:ext cx="522387" cy="276999"/>
              </a:xfrm>
              <a:prstGeom prst="rect">
                <a:avLst/>
              </a:prstGeom>
              <a:blipFill>
                <a:blip r:embed="rId5"/>
                <a:stretch>
                  <a:fillRect l="-9524" r="-238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7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5F9-2233-5B4C-BA0B-F3146EE7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Seq2Seq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74BA-3F87-C843-98CF-95FF4E78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encoders or decoders in the sequence to sequence models are generally implemented with recurrent neural networks</a:t>
            </a:r>
          </a:p>
          <a:p>
            <a:pPr lvl="1"/>
            <a:r>
              <a:rPr lang="en-US" dirty="0"/>
              <a:t>Sequential computation</a:t>
            </a:r>
          </a:p>
          <a:p>
            <a:pPr lvl="1"/>
            <a:r>
              <a:rPr lang="en-US" dirty="0"/>
              <a:t>Non-parallel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5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is all you need (</a:t>
            </a:r>
            <a:r>
              <a:rPr lang="en-US" dirty="0" err="1"/>
              <a:t>Vaswani</a:t>
            </a:r>
            <a:r>
              <a:rPr lang="en-US" dirty="0"/>
              <a:t> et al.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Transformer (</a:t>
            </a:r>
            <a:r>
              <a:rPr lang="en-US" dirty="0" err="1"/>
              <a:t>Vaswani</a:t>
            </a:r>
            <a:r>
              <a:rPr lang="en-US" dirty="0"/>
              <a:t> et al. 2017)</a:t>
            </a:r>
          </a:p>
          <a:p>
            <a:pPr lvl="1"/>
            <a:r>
              <a:rPr lang="en-US" dirty="0"/>
              <a:t>Only attention is used in both encoder and decoder</a:t>
            </a:r>
          </a:p>
          <a:p>
            <a:pPr lvl="1"/>
            <a:r>
              <a:rPr lang="en-US" dirty="0"/>
              <a:t>Parallelizable</a:t>
            </a:r>
          </a:p>
        </p:txBody>
      </p:sp>
      <p:pic>
        <p:nvPicPr>
          <p:cNvPr id="4" name="Screen Shot 2017-07-01 at 9.13.24 AM.png"/>
          <p:cNvPicPr>
            <a:picLocks noChangeAspect="1"/>
          </p:cNvPicPr>
          <p:nvPr/>
        </p:nvPicPr>
        <p:blipFill>
          <a:blip r:embed="rId2"/>
          <a:srcRect t="9347" b="9347"/>
          <a:stretch>
            <a:fillRect/>
          </a:stretch>
        </p:blipFill>
        <p:spPr>
          <a:xfrm>
            <a:off x="8132720" y="1791196"/>
            <a:ext cx="3750469" cy="44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13880" cy="4351338"/>
              </a:xfrm>
            </p:spPr>
            <p:txBody>
              <a:bodyPr/>
              <a:lstStyle/>
              <a:p>
                <a:r>
                  <a:rPr lang="en-US" dirty="0"/>
                  <a:t>A stack of N=6 identical layers</a:t>
                </a:r>
              </a:p>
              <a:p>
                <a:r>
                  <a:rPr lang="en-US" dirty="0"/>
                  <a:t>Each layer are composed of two sublayers</a:t>
                </a:r>
              </a:p>
              <a:p>
                <a:pPr lvl="1"/>
                <a:r>
                  <a:rPr lang="en-US" dirty="0"/>
                  <a:t>Multi-head self-attention</a:t>
                </a:r>
              </a:p>
              <a:p>
                <a:pPr lvl="1"/>
                <a:r>
                  <a:rPr lang="en-US" dirty="0"/>
                  <a:t>Position-wise fully connected feed-forward network</a:t>
                </a:r>
              </a:p>
              <a:p>
                <a:r>
                  <a:rPr lang="en-US" dirty="0"/>
                  <a:t>Residual connection followed by normalization are used in both sublayers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𝐿𝑎𝑦𝑒𝑟𝑁𝑜𝑟𝑚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𝑆𝑢𝑏𝑙𝑎𝑦𝑒𝑟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13880" cy="4351338"/>
              </a:xfrm>
              <a:blipFill>
                <a:blip r:embed="rId2"/>
                <a:stretch>
                  <a:fillRect l="-1651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128001" y="1027906"/>
            <a:ext cx="3892113" cy="4420195"/>
            <a:chOff x="6634481" y="1332746"/>
            <a:chExt cx="3892113" cy="4420195"/>
          </a:xfrm>
        </p:grpSpPr>
        <p:pic>
          <p:nvPicPr>
            <p:cNvPr id="6" name="Screen Shot 2017-07-01 at 9.13.24 AM.png"/>
            <p:cNvPicPr>
              <a:picLocks noChangeAspect="1"/>
            </p:cNvPicPr>
            <p:nvPr/>
          </p:nvPicPr>
          <p:blipFill>
            <a:blip r:embed="rId3"/>
            <a:srcRect l="3023" r="3023"/>
            <a:stretch>
              <a:fillRect/>
            </a:stretch>
          </p:blipFill>
          <p:spPr>
            <a:xfrm>
              <a:off x="6776125" y="1332746"/>
              <a:ext cx="3750469" cy="4420195"/>
            </a:xfrm>
            <a:prstGeom prst="rect">
              <a:avLst/>
            </a:prstGeom>
          </p:spPr>
        </p:pic>
        <p:sp>
          <p:nvSpPr>
            <p:cNvPr id="7" name="Shape 128"/>
            <p:cNvSpPr/>
            <p:nvPr/>
          </p:nvSpPr>
          <p:spPr>
            <a:xfrm>
              <a:off x="6634481" y="2351113"/>
              <a:ext cx="2092960" cy="3401828"/>
            </a:xfrm>
            <a:prstGeom prst="rect">
              <a:avLst/>
            </a:prstGeom>
            <a:ln w="635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2378105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  <a:p>
            <a:pPr lvl="1"/>
            <a:r>
              <a:rPr lang="en-US" dirty="0"/>
              <a:t>Mapping a query and a set of key-value pairs to an output</a:t>
            </a:r>
          </a:p>
          <a:p>
            <a:pPr lvl="1"/>
            <a:r>
              <a:rPr lang="en-US" dirty="0"/>
              <a:t>Query, Keys, and Values are all vectors</a:t>
            </a:r>
          </a:p>
          <a:p>
            <a:pPr lvl="1"/>
            <a:r>
              <a:rPr lang="en-US" dirty="0"/>
              <a:t>The output is a weighted sum of the values, with the weights calculated according to a </a:t>
            </a:r>
            <a:r>
              <a:rPr lang="en-US" dirty="0" err="1"/>
              <a:t>softmax</a:t>
            </a:r>
            <a:r>
              <a:rPr lang="en-US" dirty="0"/>
              <a:t> function depending on the similarities between queries and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5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0035" cy="4351338"/>
          </a:xfrm>
        </p:spPr>
        <p:txBody>
          <a:bodyPr/>
          <a:lstStyle/>
          <a:p>
            <a:r>
              <a:rPr lang="en-US" dirty="0"/>
              <a:t>Scaled Dot-Product Attention</a:t>
            </a:r>
          </a:p>
          <a:p>
            <a:pPr lvl="1"/>
            <a:r>
              <a:rPr lang="en-US" dirty="0"/>
              <a:t>Avoiding pushing the </a:t>
            </a:r>
            <a:r>
              <a:rPr lang="en-US" dirty="0" err="1"/>
              <a:t>softmax</a:t>
            </a:r>
            <a:r>
              <a:rPr lang="en-US" dirty="0"/>
              <a:t>  function into regions where it has extremely small gradients.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39" y="1825625"/>
            <a:ext cx="3347433" cy="370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" y="3293413"/>
            <a:ext cx="6561505" cy="1468262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4937760" y="5218875"/>
            <a:ext cx="3291839" cy="612648"/>
          </a:xfrm>
          <a:prstGeom prst="borderCallout1">
            <a:avLst>
              <a:gd name="adj1" fmla="val -4467"/>
              <a:gd name="adj2" fmla="val 53889"/>
              <a:gd name="adj3" fmla="val -121331"/>
              <a:gd name="adj4" fmla="val 507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7760" y="5314856"/>
            <a:ext cx="34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d_k</a:t>
            </a:r>
            <a:r>
              <a:rPr lang="en-US" dirty="0">
                <a:solidFill>
                  <a:srgbClr val="0000FF"/>
                </a:solidFill>
              </a:rPr>
              <a:t>: dimension of keys and queries</a:t>
            </a:r>
          </a:p>
        </p:txBody>
      </p:sp>
    </p:spTree>
    <p:extLst>
      <p:ext uri="{BB962C8B-B14F-4D97-AF65-F5344CB8AC3E}">
        <p14:creationId xmlns:p14="http://schemas.microsoft.com/office/powerpoint/2010/main" val="170571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0035" cy="4351338"/>
          </a:xfrm>
        </p:spPr>
        <p:txBody>
          <a:bodyPr/>
          <a:lstStyle/>
          <a:p>
            <a:r>
              <a:rPr lang="en-US" dirty="0"/>
              <a:t>Multi-head Attention</a:t>
            </a:r>
          </a:p>
          <a:p>
            <a:pPr lvl="1"/>
            <a:r>
              <a:rPr lang="en-US" dirty="0"/>
              <a:t>Linearly project the queries, keys, and values h times with different, learned linear projects respectively</a:t>
            </a:r>
          </a:p>
          <a:p>
            <a:pPr lvl="1"/>
            <a:r>
              <a:rPr lang="en-US" dirty="0"/>
              <a:t>Concatenate the outputs and project again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180" y="1943887"/>
            <a:ext cx="2891660" cy="373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8" y="3513742"/>
            <a:ext cx="8351939" cy="18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Position-wise Feed-Forward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to each position separately and identically</a:t>
            </a:r>
          </a:p>
          <a:p>
            <a:pPr lvl="1"/>
            <a:r>
              <a:rPr lang="en-US" dirty="0"/>
              <a:t>Two linear transformations with RELU as the activation in between</a:t>
            </a:r>
          </a:p>
          <a:p>
            <a:pPr lvl="1"/>
            <a:r>
              <a:rPr lang="en-US" dirty="0"/>
              <a:t>Different parameters are used across different layers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65" y="3586810"/>
            <a:ext cx="5204615" cy="5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6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504"/>
            <a:ext cx="10515600" cy="4991735"/>
          </a:xfrm>
        </p:spPr>
        <p:txBody>
          <a:bodyPr/>
          <a:lstStyle/>
          <a:p>
            <a:r>
              <a:rPr lang="en-US" dirty="0"/>
              <a:t>Without recurrence and convolution, the order information is lost</a:t>
            </a:r>
          </a:p>
          <a:p>
            <a:r>
              <a:rPr lang="en-US" dirty="0"/>
              <a:t>Need to encode the relative or absolute position of the tokens in the sequence</a:t>
            </a:r>
          </a:p>
          <a:p>
            <a:r>
              <a:rPr lang="en-US" dirty="0"/>
              <a:t>Position encodings are added to both the </a:t>
            </a:r>
            <a:r>
              <a:rPr lang="en-US" dirty="0" err="1"/>
              <a:t>embeddings</a:t>
            </a:r>
            <a:r>
              <a:rPr lang="en-US" dirty="0"/>
              <a:t> of the tokens in both encoder and decoder</a:t>
            </a:r>
          </a:p>
          <a:p>
            <a:r>
              <a:rPr lang="en-US" dirty="0"/>
              <a:t>Sine and cosine functions of different frequencies are used: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Pos</a:t>
            </a:r>
            <a:r>
              <a:rPr lang="en-US" dirty="0"/>
              <a:t> is the position and </a:t>
            </a:r>
            <a:r>
              <a:rPr lang="en-US" dirty="0" err="1"/>
              <a:t>i</a:t>
            </a:r>
            <a:r>
              <a:rPr lang="en-US" dirty="0"/>
              <a:t> is the dimension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82" y="4261696"/>
            <a:ext cx="4784406" cy="10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7080" cy="4351338"/>
          </a:xfrm>
        </p:spPr>
        <p:txBody>
          <a:bodyPr/>
          <a:lstStyle/>
          <a:p>
            <a:r>
              <a:rPr lang="en-US" dirty="0"/>
              <a:t>N=6 identical layers</a:t>
            </a:r>
          </a:p>
          <a:p>
            <a:r>
              <a:rPr lang="en-US" dirty="0"/>
              <a:t>Each layer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Masked</a:t>
            </a:r>
            <a:r>
              <a:rPr lang="en-US" dirty="0"/>
              <a:t> multi-head attention</a:t>
            </a:r>
          </a:p>
          <a:p>
            <a:pPr lvl="1"/>
            <a:r>
              <a:rPr lang="en-US" dirty="0"/>
              <a:t>Position-wise fully connected feed-forward network</a:t>
            </a:r>
          </a:p>
          <a:p>
            <a:pPr lvl="1"/>
            <a:r>
              <a:rPr lang="en-US" dirty="0"/>
              <a:t>Multi-head attention over the output of the encoder stack</a:t>
            </a:r>
          </a:p>
          <a:p>
            <a:r>
              <a:rPr lang="en-US" dirty="0"/>
              <a:t>Residual connection followed by normalization are used in all the three sublayers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88365" y="1487900"/>
            <a:ext cx="3750469" cy="4529201"/>
            <a:chOff x="7436525" y="1162780"/>
            <a:chExt cx="3750469" cy="4529201"/>
          </a:xfrm>
        </p:grpSpPr>
        <p:pic>
          <p:nvPicPr>
            <p:cNvPr id="4" name="Screen Shot 2017-07-01 at 9.13.24 AM.png"/>
            <p:cNvPicPr>
              <a:picLocks noChangeAspect="1"/>
            </p:cNvPicPr>
            <p:nvPr/>
          </p:nvPicPr>
          <p:blipFill>
            <a:blip r:embed="rId2"/>
            <a:srcRect l="3023" r="3023"/>
            <a:stretch>
              <a:fillRect/>
            </a:stretch>
          </p:blipFill>
          <p:spPr>
            <a:xfrm>
              <a:off x="7436525" y="1271786"/>
              <a:ext cx="3750469" cy="4420195"/>
            </a:xfrm>
            <a:prstGeom prst="rect">
              <a:avLst/>
            </a:prstGeom>
          </p:spPr>
        </p:pic>
        <p:sp>
          <p:nvSpPr>
            <p:cNvPr id="5" name="Shape 133"/>
            <p:cNvSpPr/>
            <p:nvPr/>
          </p:nvSpPr>
          <p:spPr>
            <a:xfrm>
              <a:off x="9348124" y="1162780"/>
              <a:ext cx="1486921" cy="3419379"/>
            </a:xfrm>
            <a:prstGeom prst="rect">
              <a:avLst/>
            </a:prstGeom>
            <a:ln w="63500">
              <a:solidFill>
                <a:srgbClr val="FF26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316326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advantages of Self-Attention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  <a:p>
            <a:r>
              <a:rPr lang="en-US" dirty="0"/>
              <a:t>Short-range </a:t>
            </a:r>
            <a:r>
              <a:rPr lang="en-US" dirty="0" err="1"/>
              <a:t>v.s</a:t>
            </a:r>
            <a:r>
              <a:rPr lang="en-US" dirty="0"/>
              <a:t>. long-range dependency</a:t>
            </a:r>
          </a:p>
          <a:p>
            <a:r>
              <a:rPr lang="en-US" dirty="0"/>
              <a:t>Interpretability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2" y="3725333"/>
            <a:ext cx="9730116" cy="20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input sequence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 to map it to an output sequence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We are essentially trying to model the conditional probability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42824" y="3461018"/>
                <a:ext cx="6996531" cy="1080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824" y="3461018"/>
                <a:ext cx="6996531" cy="1080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00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52" y="1812823"/>
            <a:ext cx="9336096" cy="42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13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Encoder: one Recurrent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563"/>
            <a:ext cx="10515600" cy="4351338"/>
          </a:xfrm>
        </p:spPr>
        <p:txBody>
          <a:bodyPr/>
          <a:lstStyle/>
          <a:p>
            <a:r>
              <a:rPr lang="en-US" dirty="0"/>
              <a:t>C is the last hidden state of input </a:t>
            </a:r>
          </a:p>
          <a:p>
            <a:pPr marL="0" indent="0">
              <a:buNone/>
            </a:pPr>
            <a:r>
              <a:rPr lang="en-US" dirty="0"/>
              <a:t>     sequence</a:t>
            </a:r>
          </a:p>
          <a:p>
            <a:pPr lvl="1"/>
            <a:r>
              <a:rPr lang="en-US" dirty="0"/>
              <a:t>summary of the input sequence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F3E011-4C94-1848-8515-AE1143BF8B4C}"/>
              </a:ext>
            </a:extLst>
          </p:cNvPr>
          <p:cNvGrpSpPr/>
          <p:nvPr/>
        </p:nvGrpSpPr>
        <p:grpSpPr>
          <a:xfrm>
            <a:off x="6241311" y="1810409"/>
            <a:ext cx="5519128" cy="4406638"/>
            <a:chOff x="5252483" y="1898469"/>
            <a:chExt cx="5519128" cy="44066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63B3EF-4CC4-604C-8037-1006ECE00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624" t="1" b="-80"/>
            <a:stretch/>
          </p:blipFill>
          <p:spPr>
            <a:xfrm>
              <a:off x="5252483" y="1898469"/>
              <a:ext cx="5350927" cy="4406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C76DEC-8F85-7542-B113-DFFB20146910}"/>
                    </a:ext>
                  </a:extLst>
                </p:cNvPr>
                <p:cNvSpPr txBox="1"/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C76DEC-8F85-7542-B113-DFFB20146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667" r="-4167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4D8C25-52C0-094C-A476-9959CB0580E3}"/>
                    </a:ext>
                  </a:extLst>
                </p:cNvPr>
                <p:cNvSpPr txBox="1"/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4D8C25-52C0-094C-A476-9959CB058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391" r="-434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A5C937-18ED-D34C-BFAF-4CACC9E9126F}"/>
                    </a:ext>
                  </a:extLst>
                </p:cNvPr>
                <p:cNvSpPr txBox="1"/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A5C937-18ED-D34C-BFAF-4CACC9E91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524" r="-23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730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Decoder: another Recurrent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825625"/>
            <a:ext cx="10515600" cy="4351338"/>
          </a:xfrm>
        </p:spPr>
        <p:txBody>
          <a:bodyPr/>
          <a:lstStyle/>
          <a:p>
            <a:r>
              <a:rPr lang="en-US" dirty="0"/>
              <a:t>Decode the output sequence </a:t>
            </a:r>
            <a:r>
              <a:rPr lang="en-US" b="1" dirty="0"/>
              <a:t>y</a:t>
            </a:r>
            <a:r>
              <a:rPr lang="en-US" dirty="0"/>
              <a:t> based on</a:t>
            </a:r>
          </a:p>
          <a:p>
            <a:r>
              <a:rPr lang="en-US" dirty="0"/>
              <a:t> the input sequence </a:t>
            </a:r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1573" y="3106593"/>
                <a:ext cx="6996531" cy="1080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3" y="3106593"/>
                <a:ext cx="6996531" cy="1080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1572" y="3937227"/>
                <a:ext cx="5709705" cy="1080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2" y="3937227"/>
                <a:ext cx="5709705" cy="1080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A76A561-6933-EA4D-ABC9-7EB2B4CCD7F3}"/>
              </a:ext>
            </a:extLst>
          </p:cNvPr>
          <p:cNvGrpSpPr/>
          <p:nvPr/>
        </p:nvGrpSpPr>
        <p:grpSpPr>
          <a:xfrm>
            <a:off x="6672872" y="1770325"/>
            <a:ext cx="5519128" cy="4406638"/>
            <a:chOff x="5252483" y="1898469"/>
            <a:chExt cx="5519128" cy="44066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CAC942-DC5F-8B4B-890A-C1148D26D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624" t="1" b="-80"/>
            <a:stretch/>
          </p:blipFill>
          <p:spPr>
            <a:xfrm>
              <a:off x="5252483" y="1898469"/>
              <a:ext cx="5350927" cy="4406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B746BF-3335-E54A-A639-E8C2B205CC0A}"/>
                    </a:ext>
                  </a:extLst>
                </p:cNvPr>
                <p:cNvSpPr txBox="1"/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B746BF-3335-E54A-A639-E8C2B205C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6667" r="-4167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25FFBD-E770-114E-9DED-CF80329C9D4F}"/>
                    </a:ext>
                  </a:extLst>
                </p:cNvPr>
                <p:cNvSpPr txBox="1"/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25FFBD-E770-114E-9DED-CF80329C9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391" r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B8B8F-562F-4945-8433-1AE99C85F531}"/>
                    </a:ext>
                  </a:extLst>
                </p:cNvPr>
                <p:cNvSpPr txBox="1"/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B8B8F-562F-4945-8433-1AE99C85F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524" r="-2381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63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Decoder: another Recurrent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8" y="1825625"/>
            <a:ext cx="10515600" cy="4351338"/>
          </a:xfrm>
        </p:spPr>
        <p:txBody>
          <a:bodyPr/>
          <a:lstStyle/>
          <a:p>
            <a:r>
              <a:rPr lang="en-US" dirty="0"/>
              <a:t>Decode the output sequence </a:t>
            </a:r>
            <a:r>
              <a:rPr lang="en-US" b="1" dirty="0"/>
              <a:t>y</a:t>
            </a:r>
            <a:r>
              <a:rPr lang="en-US" dirty="0"/>
              <a:t> based on</a:t>
            </a:r>
          </a:p>
          <a:p>
            <a:r>
              <a:rPr lang="en-US" dirty="0"/>
              <a:t> the input sequence </a:t>
            </a:r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8216" y="3157151"/>
                <a:ext cx="309604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16" y="3157151"/>
                <a:ext cx="3096040" cy="449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515" y="4245628"/>
                <a:ext cx="61512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5" y="4245628"/>
                <a:ext cx="615129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A2F4CA6-47C1-4144-9EBD-02DCA7ECB400}"/>
              </a:ext>
            </a:extLst>
          </p:cNvPr>
          <p:cNvGrpSpPr/>
          <p:nvPr/>
        </p:nvGrpSpPr>
        <p:grpSpPr>
          <a:xfrm>
            <a:off x="6672872" y="1905262"/>
            <a:ext cx="5519128" cy="4406638"/>
            <a:chOff x="5252483" y="1898469"/>
            <a:chExt cx="5519128" cy="44066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3BBF6A-29CC-5644-979C-15B985411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624" t="1" b="-80"/>
            <a:stretch/>
          </p:blipFill>
          <p:spPr>
            <a:xfrm>
              <a:off x="5252483" y="1898469"/>
              <a:ext cx="5350927" cy="4406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090C83-34A2-5D4E-BEA3-F91DD6688829}"/>
                    </a:ext>
                  </a:extLst>
                </p:cNvPr>
                <p:cNvSpPr txBox="1"/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090C83-34A2-5D4E-BEA3-F91DD66888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r="-4167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03AC86-E25F-0240-9092-0664AB80EE86}"/>
                    </a:ext>
                  </a:extLst>
                </p:cNvPr>
                <p:cNvSpPr txBox="1"/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03AC86-E25F-0240-9092-0664AB80E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391" r="-4348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E18270F-B4A8-134B-BB38-A272A13882C5}"/>
                    </a:ext>
                  </a:extLst>
                </p:cNvPr>
                <p:cNvSpPr txBox="1"/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E18270F-B4A8-134B-BB38-A272A13882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524" r="-2381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440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RNN</a:t>
            </a:r>
            <a:r>
              <a:rPr lang="zh-CN" altLang="en-US" dirty="0"/>
              <a:t> </a:t>
            </a:r>
            <a:r>
              <a:rPr lang="en-US" altLang="zh-CN" dirty="0"/>
              <a:t>Encoder-Decoder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27" y="1493711"/>
            <a:ext cx="10110247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68786" y="1493711"/>
                <a:ext cx="2830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786" y="1493711"/>
                <a:ext cx="28309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739" r="-86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2740" y="1489061"/>
                <a:ext cx="2777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40" y="1489061"/>
                <a:ext cx="2777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1739" r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56007" y="1489061"/>
                <a:ext cx="5223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007" y="1489061"/>
                <a:ext cx="52238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465" r="-465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6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Attention-based</a:t>
            </a:r>
            <a:r>
              <a:rPr lang="zh-CN" altLang="en-US" dirty="0"/>
              <a:t> </a:t>
            </a:r>
            <a:r>
              <a:rPr lang="en-US" altLang="zh-CN" dirty="0"/>
              <a:t>Encoder-Decoder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2057400"/>
            <a:ext cx="8470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0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13" y="1696356"/>
            <a:ext cx="9373299" cy="37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662</Words>
  <Application>Microsoft Macintosh PowerPoint</Application>
  <PresentationFormat>Widescreen</PresentationFormat>
  <Paragraphs>126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Attention, Transformers</vt:lpstr>
      <vt:lpstr>Sequence2Sequence (Encoder-Decoder)</vt:lpstr>
      <vt:lpstr>Sequence to Sequence Model</vt:lpstr>
      <vt:lpstr>Encoder: one Recurrent Neural Network</vt:lpstr>
      <vt:lpstr>Decoder: another Recurrent Neural Network</vt:lpstr>
      <vt:lpstr>Decoder: another Recurrent Neural Network</vt:lpstr>
      <vt:lpstr>RNN Encoder-Decoder Issues</vt:lpstr>
      <vt:lpstr>Attention-based Encoder-Decoder </vt:lpstr>
      <vt:lpstr>New Encoder</vt:lpstr>
      <vt:lpstr>New Decoder</vt:lpstr>
      <vt:lpstr>Alignment Model</vt:lpstr>
      <vt:lpstr>Output model</vt:lpstr>
      <vt:lpstr>Update hidden state </vt:lpstr>
      <vt:lpstr>Quantitative Results</vt:lpstr>
      <vt:lpstr>Alignment between the Words</vt:lpstr>
      <vt:lpstr>Attention Seq2Seq</vt:lpstr>
      <vt:lpstr>Attention is All You Need</vt:lpstr>
      <vt:lpstr>Sequence2Sequence (Encoder-Decoder)</vt:lpstr>
      <vt:lpstr>Attention-Based Encoder-Decoder</vt:lpstr>
      <vt:lpstr>Limitations of Previous Seq2Seq Models</vt:lpstr>
      <vt:lpstr>Attention is all you need (Vaswani et al. 2017)</vt:lpstr>
      <vt:lpstr>Encoder</vt:lpstr>
      <vt:lpstr>Multi-head Attention</vt:lpstr>
      <vt:lpstr>Multi-head Attention</vt:lpstr>
      <vt:lpstr>Multi-head Attention</vt:lpstr>
      <vt:lpstr>Position-wise Feed-Forward Network</vt:lpstr>
      <vt:lpstr>Positional Encoding</vt:lpstr>
      <vt:lpstr>Decoder</vt:lpstr>
      <vt:lpstr>Discussion: advantages of Self-Attention</vt:lpstr>
      <vt:lpstr>Results</vt:lpstr>
      <vt:lpstr>Thanks!</vt:lpstr>
    </vt:vector>
  </TitlesOfParts>
  <Company>HEC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jian tang</dc:creator>
  <cp:lastModifiedBy>Jian Tang</cp:lastModifiedBy>
  <cp:revision>211</cp:revision>
  <dcterms:created xsi:type="dcterms:W3CDTF">2018-09-11T21:06:02Z</dcterms:created>
  <dcterms:modified xsi:type="dcterms:W3CDTF">2024-10-07T15:44:08Z</dcterms:modified>
</cp:coreProperties>
</file>