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51" r:id="rId2"/>
    <p:sldId id="451" r:id="rId3"/>
    <p:sldId id="432" r:id="rId4"/>
    <p:sldId id="457" r:id="rId5"/>
    <p:sldId id="433" r:id="rId6"/>
    <p:sldId id="472" r:id="rId7"/>
    <p:sldId id="440" r:id="rId8"/>
    <p:sldId id="441" r:id="rId9"/>
    <p:sldId id="437" r:id="rId10"/>
    <p:sldId id="452" r:id="rId11"/>
    <p:sldId id="499" r:id="rId12"/>
    <p:sldId id="500" r:id="rId13"/>
    <p:sldId id="501" r:id="rId14"/>
    <p:sldId id="502" r:id="rId15"/>
    <p:sldId id="504" r:id="rId16"/>
    <p:sldId id="505" r:id="rId17"/>
    <p:sldId id="506" r:id="rId18"/>
    <p:sldId id="473" r:id="rId19"/>
    <p:sldId id="572" r:id="rId20"/>
    <p:sldId id="419" r:id="rId21"/>
    <p:sldId id="562" r:id="rId22"/>
    <p:sldId id="453" r:id="rId23"/>
    <p:sldId id="529" r:id="rId24"/>
    <p:sldId id="538" r:id="rId25"/>
    <p:sldId id="522" r:id="rId26"/>
    <p:sldId id="512" r:id="rId27"/>
    <p:sldId id="513" r:id="rId28"/>
    <p:sldId id="575" r:id="rId29"/>
    <p:sldId id="525" r:id="rId30"/>
    <p:sldId id="411" r:id="rId31"/>
    <p:sldId id="454" r:id="rId32"/>
    <p:sldId id="553" r:id="rId33"/>
    <p:sldId id="527" r:id="rId34"/>
    <p:sldId id="556" r:id="rId35"/>
    <p:sldId id="557" r:id="rId36"/>
    <p:sldId id="559" r:id="rId37"/>
    <p:sldId id="560" r:id="rId38"/>
    <p:sldId id="558" r:id="rId39"/>
    <p:sldId id="465" r:id="rId40"/>
    <p:sldId id="561" r:id="rId41"/>
    <p:sldId id="543" r:id="rId42"/>
    <p:sldId id="545" r:id="rId43"/>
    <p:sldId id="542" r:id="rId44"/>
    <p:sldId id="573" r:id="rId45"/>
    <p:sldId id="57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ian tang" initials="jt" lastIdx="1" clrIdx="0">
    <p:extLst>
      <p:ext uri="{19B8F6BF-5375-455C-9EA6-DF929625EA0E}">
        <p15:presenceInfo xmlns:p15="http://schemas.microsoft.com/office/powerpoint/2012/main" userId="S-1-5-21-2294777299-304657312-1235955825-2696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46"/>
    <p:restoredTop sz="94169"/>
  </p:normalViewPr>
  <p:slideViewPr>
    <p:cSldViewPr snapToGrid="0">
      <p:cViewPr varScale="1">
        <p:scale>
          <a:sx n="213" d="100"/>
          <a:sy n="213" d="100"/>
        </p:scale>
        <p:origin x="1704" y="184"/>
      </p:cViewPr>
      <p:guideLst/>
    </p:cSldViewPr>
  </p:slideViewPr>
  <p:outlineViewPr>
    <p:cViewPr>
      <p:scale>
        <a:sx n="33" d="100"/>
        <a:sy n="33" d="100"/>
      </p:scale>
      <p:origin x="0" y="-33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4C8B7-AC26-4922-A012-A29B57C4ECFE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ABBE-74E0-4DD6-974A-50B8C8A7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9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CA887-7947-6549-8D76-493BB46BBC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13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1ABBE-74E0-4DD6-974A-50B8C8A79D8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8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6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5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62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2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1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29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7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16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92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437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8704A-95B2-4EC6-AB97-449348F56CA3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7746A-4F4E-4097-8693-322D552D3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7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jian.tang@hec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cs231n.stanford.edu/slides/2017/cs231n_2017_lecture1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312.6114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github/smartgeometry-ucl/dl4g/blob/master/variational_autoencoder.ipynb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lazebni.cs.illinois.edu/spring17/lec11_gan.pdf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lazebni.cs.illinois.edu/spring17/lec11_gan.pdf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slazebni.cs.illinois.edu/spring17/lec11_gan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slazebni.cs.illinois.edu/spring17/lec11_gan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511.06434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frosgans.eecs.berkeley.edu/CVPR18_slides/Introduction_by_Goodfellow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vpr2022-tutorial-diffusion-models.github.io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www.eecs.umich.edu/courses/eecs442-ahowens/fa23/slides/lec11-diffusion.pdf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eecs.umich.edu/courses/eecs442-ahowens/fa23/slides/lec11-diffusion.pdf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cs.umich.edu/courses/eecs442-ahowens/fa23/slides/lec11-diffusion.pdf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vpr2022-tutorial-diffusion-models.github.io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vpr2022-tutorial-diffusion-models.github.io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vpr2023-tutorial-diffusion-model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cs.umich.edu/courses/eecs442-ahowens/fa23/slides/lec11-diffusion.pdf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ecs.umich.edu/courses/eecs442-ahowens/fa23/slides/lec11-diffusion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eecs.umich.edu/courses/eecs442-ahowens/fa23/slides/lec11-diffusion.pdf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cvpr2022-tutorial-diffusion-models.github.io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aimultiple.com/image-classification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heartbeat.comet.ml/super-resolution-580424fb7f7c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5826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11.05826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arxiv.org/pdf/2112.07804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D9AC-0A48-5C41-84B3-605D2ED01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153" y="1242856"/>
            <a:ext cx="11039911" cy="1270102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17F857-EA1C-A54A-AEA4-25926C543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9424" y="2626091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altLang="zh-Han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 Tang 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HEC Montreal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Mila-Quebec AI Institute</a:t>
            </a: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CIFAR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Chair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altLang="zh-Han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jian.tang@hec.ca</a:t>
            </a:r>
            <a:endParaRPr lang="en-US" altLang="zh-Han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9B210F-6542-8D41-A398-93783A5C5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66"/>
          <a:stretch/>
        </p:blipFill>
        <p:spPr>
          <a:xfrm>
            <a:off x="3016940" y="4480748"/>
            <a:ext cx="1855659" cy="1193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470A74-47AA-064D-9980-4EB15AE5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453" y="4208366"/>
            <a:ext cx="3421336" cy="171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71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977656" cy="18402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Variational Auto-Encoder</a:t>
            </a:r>
            <a:r>
              <a:rPr lang="en-US" altLang="zh-CN" b="1" dirty="0">
                <a:solidFill>
                  <a:srgbClr val="C00000"/>
                </a:solidFill>
              </a:rPr>
              <a:t>s</a:t>
            </a:r>
            <a:r>
              <a:rPr lang="en-US" b="1" dirty="0">
                <a:solidFill>
                  <a:srgbClr val="C00000"/>
                </a:solidFill>
              </a:rPr>
              <a:t> (VAE</a:t>
            </a:r>
            <a:r>
              <a:rPr lang="en-US" altLang="zh-CN" b="1" dirty="0">
                <a:solidFill>
                  <a:srgbClr val="C00000"/>
                </a:solidFill>
              </a:rPr>
              <a:t>s</a:t>
            </a:r>
            <a:r>
              <a:rPr lang="en-US" b="1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8369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Contexte</a:t>
            </a:r>
            <a:r>
              <a:rPr lang="en-US" b="1" dirty="0"/>
              <a:t> : Auto-</a:t>
            </a:r>
            <a:r>
              <a:rPr lang="en-US" b="1" dirty="0" err="1"/>
              <a:t>Encodeurs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8361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 err="1"/>
              <a:t>Approche</a:t>
            </a:r>
            <a:r>
              <a:rPr lang="en-US" altLang="zh-CN" dirty="0"/>
              <a:t> non </a:t>
            </a:r>
            <a:r>
              <a:rPr lang="en-US" altLang="zh-CN" dirty="0" err="1"/>
              <a:t>supervisée</a:t>
            </a:r>
            <a:r>
              <a:rPr lang="en-US" altLang="zh-CN" dirty="0"/>
              <a:t> pour </a:t>
            </a:r>
            <a:r>
              <a:rPr lang="en-US" altLang="zh-CN" dirty="0" err="1"/>
              <a:t>apprendre</a:t>
            </a:r>
            <a:r>
              <a:rPr lang="en-US" altLang="zh-CN" dirty="0"/>
              <a:t> </a:t>
            </a:r>
            <a:r>
              <a:rPr lang="en-US" altLang="zh-CN" dirty="0" err="1"/>
              <a:t>une</a:t>
            </a:r>
            <a:r>
              <a:rPr lang="en-US" altLang="zh-CN" dirty="0"/>
              <a:t> </a:t>
            </a:r>
            <a:r>
              <a:rPr lang="en-US" altLang="zh-CN" dirty="0" err="1"/>
              <a:t>représentation</a:t>
            </a:r>
            <a:r>
              <a:rPr lang="en-US" altLang="zh-CN" dirty="0"/>
              <a:t> de </a:t>
            </a:r>
            <a:r>
              <a:rPr lang="en-US" altLang="zh-CN" dirty="0" err="1"/>
              <a:t>caractéristiques</a:t>
            </a:r>
            <a:r>
              <a:rPr lang="en-US" altLang="zh-CN" dirty="0"/>
              <a:t> </a:t>
            </a:r>
            <a:r>
              <a:rPr lang="en-US" altLang="zh-CN" dirty="0" err="1"/>
              <a:t>en</a:t>
            </a:r>
            <a:r>
              <a:rPr lang="en-US" altLang="zh-CN" dirty="0"/>
              <a:t> </a:t>
            </a:r>
            <a:r>
              <a:rPr lang="en-US" altLang="zh-CN" dirty="0" err="1"/>
              <a:t>basse</a:t>
            </a:r>
            <a:r>
              <a:rPr lang="en-US" altLang="zh-CN" dirty="0"/>
              <a:t> dimension à </a:t>
            </a:r>
            <a:r>
              <a:rPr lang="en-US" altLang="zh-CN" dirty="0" err="1"/>
              <a:t>partir</a:t>
            </a:r>
            <a:r>
              <a:rPr lang="en-US" altLang="zh-CN" dirty="0"/>
              <a:t> de données </a:t>
            </a:r>
            <a:r>
              <a:rPr lang="en-US" altLang="zh-CN" dirty="0" err="1"/>
              <a:t>d'entraînement</a:t>
            </a:r>
            <a:r>
              <a:rPr lang="en-US" altLang="zh-CN" dirty="0"/>
              <a:t> non </a:t>
            </a:r>
            <a:r>
              <a:rPr lang="en-US" altLang="zh-CN" dirty="0" err="1"/>
              <a:t>étiquetées</a:t>
            </a:r>
            <a:endParaRPr lang="en-US" altLang="zh-C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A362C-E6B1-EBFC-15A5-B37FD301DF50}"/>
              </a:ext>
            </a:extLst>
          </p:cNvPr>
          <p:cNvSpPr txBox="1"/>
          <p:nvPr/>
        </p:nvSpPr>
        <p:spPr>
          <a:xfrm>
            <a:off x="399245" y="6353758"/>
            <a:ext cx="5849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</a:t>
            </a:r>
            <a:r>
              <a:rPr lang="zh-CN" altLang="en-US" sz="1200" dirty="0"/>
              <a:t> </a:t>
            </a:r>
            <a:r>
              <a:rPr lang="en-US" altLang="zh-CN" sz="1200" dirty="0"/>
              <a:t>adapted</a:t>
            </a:r>
            <a:r>
              <a:rPr lang="en-US" sz="1200" dirty="0"/>
              <a:t> from </a:t>
            </a:r>
            <a:r>
              <a:rPr lang="en-US" sz="1200" dirty="0">
                <a:hlinkClick r:id="rId2"/>
              </a:rPr>
              <a:t>https://cs231n.stanford.edu/slides/2017/cs231n_2017_lecture13.pdf</a:t>
            </a:r>
            <a:r>
              <a:rPr lang="zh-CN" altLang="en-US" sz="1200" dirty="0"/>
              <a:t> 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/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D78D0-9E72-17A9-A6B7-6FE2726C333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5158945" y="5065071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6E4B0D-E003-5C38-EEFF-FBB7FC793B14}"/>
              </a:ext>
            </a:extLst>
          </p:cNvPr>
          <p:cNvSpPr txBox="1"/>
          <p:nvPr/>
        </p:nvSpPr>
        <p:spPr>
          <a:xfrm>
            <a:off x="2552059" y="5636226"/>
            <a:ext cx="191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Données </a:t>
            </a:r>
            <a:r>
              <a:rPr lang="en-US" altLang="zh-CN" dirty="0" err="1"/>
              <a:t>d'entrée</a:t>
            </a:r>
            <a:r>
              <a:rPr lang="en-US" altLang="zh-CN" dirty="0"/>
              <a:t>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F8804-C5E2-9572-BEE2-F974A14B8B6D}"/>
              </a:ext>
            </a:extLst>
          </p:cNvPr>
          <p:cNvSpPr txBox="1"/>
          <p:nvPr/>
        </p:nvSpPr>
        <p:spPr>
          <a:xfrm>
            <a:off x="2552059" y="4713591"/>
            <a:ext cx="16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Caractéristiques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3FC2A-AA0B-04F6-D1DA-B49F14445A60}"/>
              </a:ext>
            </a:extLst>
          </p:cNvPr>
          <p:cNvSpPr txBox="1"/>
          <p:nvPr/>
        </p:nvSpPr>
        <p:spPr>
          <a:xfrm>
            <a:off x="5429478" y="5162164"/>
            <a:ext cx="107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Encodeur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CC1A5D-A4DA-E198-1ED9-CDCF4FF0B403}"/>
              </a:ext>
            </a:extLst>
          </p:cNvPr>
          <p:cNvCxnSpPr>
            <a:cxnSpLocks/>
          </p:cNvCxnSpPr>
          <p:nvPr/>
        </p:nvCxnSpPr>
        <p:spPr>
          <a:xfrm flipH="1" flipV="1">
            <a:off x="4166878" y="4154789"/>
            <a:ext cx="992066" cy="504270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C8EF9B9-74EC-8D7E-9C23-79F40D3DDBDD}"/>
              </a:ext>
            </a:extLst>
          </p:cNvPr>
          <p:cNvSpPr/>
          <p:nvPr/>
        </p:nvSpPr>
        <p:spPr>
          <a:xfrm>
            <a:off x="1662457" y="2827608"/>
            <a:ext cx="5330014" cy="125333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La dimension de z </a:t>
            </a:r>
            <a:r>
              <a:rPr lang="en-US" dirty="0" err="1">
                <a:solidFill>
                  <a:schemeClr val="tx1"/>
                </a:solidFill>
              </a:rPr>
              <a:t>est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généralement</a:t>
            </a:r>
            <a:r>
              <a:rPr lang="en-US" dirty="0">
                <a:solidFill>
                  <a:schemeClr val="tx1"/>
                </a:solidFill>
              </a:rPr>
              <a:t> plus petite que </a:t>
            </a:r>
            <a:r>
              <a:rPr lang="en-US" dirty="0" err="1">
                <a:solidFill>
                  <a:schemeClr val="tx1"/>
                </a:solidFill>
              </a:rPr>
              <a:t>celle</a:t>
            </a:r>
            <a:r>
              <a:rPr lang="en-US" dirty="0">
                <a:solidFill>
                  <a:schemeClr val="tx1"/>
                </a:solidFill>
              </a:rPr>
              <a:t> de x (</a:t>
            </a:r>
            <a:r>
              <a:rPr lang="en-US" b="1" dirty="0" err="1">
                <a:solidFill>
                  <a:schemeClr val="tx1"/>
                </a:solidFill>
              </a:rPr>
              <a:t>réduction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dimensionnalité</a:t>
            </a:r>
            <a:r>
              <a:rPr lang="en-US" dirty="0">
                <a:solidFill>
                  <a:schemeClr val="tx1"/>
                </a:solidFill>
              </a:rPr>
              <a:t>)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=&gt; </a:t>
            </a:r>
            <a:r>
              <a:rPr lang="en-US" dirty="0" err="1">
                <a:solidFill>
                  <a:schemeClr val="tx1"/>
                </a:solidFill>
              </a:rPr>
              <a:t>obtenir</a:t>
            </a:r>
            <a:r>
              <a:rPr lang="en-US" dirty="0">
                <a:solidFill>
                  <a:schemeClr val="tx1"/>
                </a:solidFill>
              </a:rPr>
              <a:t> des </a:t>
            </a:r>
            <a:r>
              <a:rPr lang="en-US" dirty="0" err="1">
                <a:solidFill>
                  <a:schemeClr val="tx1"/>
                </a:solidFill>
              </a:rPr>
              <a:t>caractéristiques</a:t>
            </a:r>
            <a:r>
              <a:rPr lang="en-US" dirty="0">
                <a:solidFill>
                  <a:schemeClr val="tx1"/>
                </a:solidFill>
              </a:rPr>
              <a:t> pour capturer des </a:t>
            </a:r>
            <a:r>
              <a:rPr lang="en-US" dirty="0" err="1">
                <a:solidFill>
                  <a:schemeClr val="tx1"/>
                </a:solidFill>
              </a:rPr>
              <a:t>facteurs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significatifs</a:t>
            </a:r>
            <a:r>
              <a:rPr lang="en-US" dirty="0">
                <a:solidFill>
                  <a:schemeClr val="tx1"/>
                </a:solidFill>
              </a:rPr>
              <a:t> dans les variations des données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13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Background:</a:t>
            </a:r>
            <a:r>
              <a:rPr lang="zh-CN" altLang="en-US" dirty="0"/>
              <a:t> </a:t>
            </a:r>
            <a:r>
              <a:rPr lang="en-US" altLang="zh-CN" dirty="0"/>
              <a:t>Auto-Encoders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593" cy="1261958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Comment </a:t>
            </a:r>
            <a:r>
              <a:rPr lang="en-US" altLang="zh-CN" dirty="0" err="1"/>
              <a:t>apprendre</a:t>
            </a:r>
            <a:r>
              <a:rPr lang="en-US" altLang="zh-CN" dirty="0"/>
              <a:t> </a:t>
            </a:r>
            <a:r>
              <a:rPr lang="en-US" altLang="zh-CN" dirty="0" err="1"/>
              <a:t>cette</a:t>
            </a:r>
            <a:r>
              <a:rPr lang="en-US" altLang="zh-CN" dirty="0"/>
              <a:t> </a:t>
            </a:r>
            <a:r>
              <a:rPr lang="en-US" altLang="zh-CN" dirty="0" err="1"/>
              <a:t>représentation</a:t>
            </a:r>
            <a:r>
              <a:rPr lang="en-US" altLang="zh-CN" dirty="0"/>
              <a:t> de </a:t>
            </a:r>
            <a:r>
              <a:rPr lang="en-US" altLang="zh-CN" dirty="0" err="1"/>
              <a:t>caractéristiques</a:t>
            </a:r>
            <a:r>
              <a:rPr lang="en-US" altLang="zh-CN" dirty="0"/>
              <a:t> ?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dirty="0" err="1"/>
              <a:t>Entraîner</a:t>
            </a:r>
            <a:r>
              <a:rPr lang="en-US" altLang="zh-CN" dirty="0"/>
              <a:t> de manière à </a:t>
            </a:r>
            <a:r>
              <a:rPr lang="en-US" altLang="zh-CN" dirty="0" err="1"/>
              <a:t>ce</a:t>
            </a:r>
            <a:r>
              <a:rPr lang="en-US" altLang="zh-CN" dirty="0"/>
              <a:t> que les </a:t>
            </a:r>
            <a:r>
              <a:rPr lang="en-US" altLang="zh-CN" dirty="0" err="1"/>
              <a:t>caractéristiques</a:t>
            </a:r>
            <a:r>
              <a:rPr lang="en-US" altLang="zh-CN" dirty="0"/>
              <a:t> </a:t>
            </a:r>
            <a:r>
              <a:rPr lang="en-US" altLang="zh-CN" dirty="0" err="1"/>
              <a:t>puissent</a:t>
            </a:r>
            <a:r>
              <a:rPr lang="en-US" altLang="zh-CN" dirty="0"/>
              <a:t> </a:t>
            </a:r>
            <a:r>
              <a:rPr lang="en-US" altLang="zh-CN" dirty="0" err="1"/>
              <a:t>être</a:t>
            </a:r>
            <a:r>
              <a:rPr lang="en-US" altLang="zh-CN" dirty="0"/>
              <a:t> </a:t>
            </a:r>
            <a:r>
              <a:rPr lang="en-US" altLang="zh-CN" dirty="0" err="1"/>
              <a:t>utilisées</a:t>
            </a:r>
            <a:r>
              <a:rPr lang="en-US" altLang="zh-CN" dirty="0"/>
              <a:t> pour </a:t>
            </a:r>
            <a:r>
              <a:rPr lang="en-US" altLang="zh-CN" dirty="0" err="1"/>
              <a:t>reconstruire</a:t>
            </a:r>
            <a:r>
              <a:rPr lang="en-US" altLang="zh-CN" dirty="0"/>
              <a:t> les données </a:t>
            </a:r>
            <a:r>
              <a:rPr lang="en-US" altLang="zh-CN" dirty="0" err="1"/>
              <a:t>d'origine</a:t>
            </a:r>
            <a:endParaRPr lang="en-US" altLang="zh-CN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/>
              <p:nvPr/>
            </p:nvSpPr>
            <p:spPr>
              <a:xfrm>
                <a:off x="4513023" y="6123543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023" y="6123543"/>
                <a:ext cx="1291843" cy="308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5213262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5213262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D78D0-9E72-17A9-A6B7-6FE2726C333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5158945" y="5522181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6E4B0D-E003-5C38-EEFF-FBB7FC793B14}"/>
              </a:ext>
            </a:extLst>
          </p:cNvPr>
          <p:cNvSpPr txBox="1"/>
          <p:nvPr/>
        </p:nvSpPr>
        <p:spPr>
          <a:xfrm>
            <a:off x="2548527" y="4160962"/>
            <a:ext cx="2043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Données </a:t>
            </a:r>
            <a:r>
              <a:rPr lang="en-US" dirty="0" err="1"/>
              <a:t>d'entrée</a:t>
            </a:r>
            <a:r>
              <a:rPr lang="en-US" dirty="0"/>
              <a:t> </a:t>
            </a:r>
            <a:r>
              <a:rPr lang="en-US" dirty="0" err="1"/>
              <a:t>reconstruites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F8804-C5E2-9572-BEE2-F974A14B8B6D}"/>
              </a:ext>
            </a:extLst>
          </p:cNvPr>
          <p:cNvSpPr txBox="1"/>
          <p:nvPr/>
        </p:nvSpPr>
        <p:spPr>
          <a:xfrm>
            <a:off x="2815435" y="5186043"/>
            <a:ext cx="169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Caractéristiques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3FC2A-AA0B-04F6-D1DA-B49F14445A60}"/>
              </a:ext>
            </a:extLst>
          </p:cNvPr>
          <p:cNvSpPr txBox="1"/>
          <p:nvPr/>
        </p:nvSpPr>
        <p:spPr>
          <a:xfrm>
            <a:off x="5429478" y="5619274"/>
            <a:ext cx="107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Encodeur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9421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524598" y="4284558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98" y="4284558"/>
                <a:ext cx="1291843" cy="308919"/>
              </a:xfrm>
              <a:prstGeom prst="rect">
                <a:avLst/>
              </a:prstGeom>
              <a:blipFill>
                <a:blip r:embed="rId4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V="1">
            <a:off x="5158944" y="4587098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EF2A02-8764-6192-FFBE-39F664566406}"/>
              </a:ext>
            </a:extLst>
          </p:cNvPr>
          <p:cNvSpPr txBox="1"/>
          <p:nvPr/>
        </p:nvSpPr>
        <p:spPr>
          <a:xfrm>
            <a:off x="5423518" y="4729868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Décodeur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C5BC59-197F-5ED5-9768-DD247DD09DFF}"/>
                  </a:ext>
                </a:extLst>
              </p:cNvPr>
              <p:cNvSpPr txBox="1"/>
              <p:nvPr/>
            </p:nvSpPr>
            <p:spPr>
              <a:xfrm>
                <a:off x="3820220" y="3322534"/>
                <a:ext cx="3656531" cy="4596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 err="1"/>
                  <a:t>Fonction</a:t>
                </a:r>
                <a:r>
                  <a:rPr lang="en-US" altLang="zh-CN" dirty="0"/>
                  <a:t> de </a:t>
                </a:r>
                <a:r>
                  <a:rPr lang="en-US" altLang="zh-CN" dirty="0" err="1"/>
                  <a:t>perte</a:t>
                </a:r>
                <a:r>
                  <a:rPr lang="en-US" altLang="zh-CN" dirty="0"/>
                  <a:t> L2: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1C5BC59-197F-5ED5-9768-DD247DD09D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0220" y="3322534"/>
                <a:ext cx="3656531" cy="459678"/>
              </a:xfrm>
              <a:prstGeom prst="rect">
                <a:avLst/>
              </a:prstGeom>
              <a:blipFill>
                <a:blip r:embed="rId5"/>
                <a:stretch>
                  <a:fillRect l="-1384" b="-18919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B206CF-474F-9919-47D2-508942AA8516}"/>
              </a:ext>
            </a:extLst>
          </p:cNvPr>
          <p:cNvCxnSpPr>
            <a:cxnSpLocks/>
          </p:cNvCxnSpPr>
          <p:nvPr/>
        </p:nvCxnSpPr>
        <p:spPr>
          <a:xfrm flipH="1">
            <a:off x="6794028" y="3617688"/>
            <a:ext cx="61355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D68B854-9438-2E57-CD36-6D6402A16184}"/>
              </a:ext>
            </a:extLst>
          </p:cNvPr>
          <p:cNvCxnSpPr>
            <a:cxnSpLocks/>
          </p:cNvCxnSpPr>
          <p:nvPr/>
        </p:nvCxnSpPr>
        <p:spPr>
          <a:xfrm>
            <a:off x="7407580" y="3617688"/>
            <a:ext cx="0" cy="26582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F32EFC4-4A40-B206-D983-2189F6503583}"/>
              </a:ext>
            </a:extLst>
          </p:cNvPr>
          <p:cNvCxnSpPr>
            <a:cxnSpLocks/>
          </p:cNvCxnSpPr>
          <p:nvPr/>
        </p:nvCxnSpPr>
        <p:spPr>
          <a:xfrm>
            <a:off x="6314831" y="6278194"/>
            <a:ext cx="10927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808922C-F43C-217C-2A5E-61BA3D1E0C25}"/>
              </a:ext>
            </a:extLst>
          </p:cNvPr>
          <p:cNvSpPr txBox="1"/>
          <p:nvPr/>
        </p:nvSpPr>
        <p:spPr>
          <a:xfrm>
            <a:off x="2631409" y="6091277"/>
            <a:ext cx="185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Données </a:t>
            </a:r>
            <a:r>
              <a:rPr lang="en-US" dirty="0" err="1"/>
              <a:t>d'entrée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1D445F-77B9-83F6-BA63-F2C3DABA0998}"/>
              </a:ext>
            </a:extLst>
          </p:cNvPr>
          <p:cNvSpPr txBox="1"/>
          <p:nvPr/>
        </p:nvSpPr>
        <p:spPr>
          <a:xfrm>
            <a:off x="7596278" y="3298474"/>
            <a:ext cx="1354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Pas </a:t>
            </a:r>
            <a:r>
              <a:rPr lang="en-US" altLang="zh-CN" dirty="0" err="1">
                <a:solidFill>
                  <a:srgbClr val="C00000"/>
                </a:solidFill>
              </a:rPr>
              <a:t>besoin</a:t>
            </a:r>
            <a:r>
              <a:rPr lang="en-US" altLang="zh-CN" dirty="0">
                <a:solidFill>
                  <a:srgbClr val="C00000"/>
                </a:solidFill>
              </a:rPr>
              <a:t> </a:t>
            </a:r>
            <a:r>
              <a:rPr lang="en-US" altLang="zh-CN" dirty="0" err="1">
                <a:solidFill>
                  <a:srgbClr val="C00000"/>
                </a:solidFill>
              </a:rPr>
              <a:t>d'utiliser</a:t>
            </a:r>
            <a:r>
              <a:rPr lang="en-US" altLang="zh-CN" dirty="0">
                <a:solidFill>
                  <a:srgbClr val="C00000"/>
                </a:solidFill>
              </a:rPr>
              <a:t> des labels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31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Contexte</a:t>
            </a:r>
            <a:r>
              <a:rPr lang="en-US" b="1" dirty="0"/>
              <a:t> : Cas </a:t>
            </a:r>
            <a:r>
              <a:rPr lang="en-US" b="1" dirty="0" err="1"/>
              <a:t>d'utilisation</a:t>
            </a:r>
            <a:r>
              <a:rPr lang="en-US" b="1" dirty="0"/>
              <a:t> des Auto-</a:t>
            </a:r>
            <a:r>
              <a:rPr lang="en-US" b="1" dirty="0" err="1"/>
              <a:t>Encodeurs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18361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L'encodeur</a:t>
            </a:r>
            <a:r>
              <a:rPr lang="en-US" altLang="zh-CN" dirty="0"/>
              <a:t> </a:t>
            </a:r>
            <a:r>
              <a:rPr lang="en-US" altLang="zh-CN" dirty="0" err="1"/>
              <a:t>peut</a:t>
            </a:r>
            <a:r>
              <a:rPr lang="en-US" altLang="zh-CN" dirty="0"/>
              <a:t> </a:t>
            </a:r>
            <a:r>
              <a:rPr lang="en-US" altLang="zh-CN" dirty="0" err="1"/>
              <a:t>être</a:t>
            </a:r>
            <a:r>
              <a:rPr lang="en-US" altLang="zh-CN" dirty="0"/>
              <a:t> </a:t>
            </a:r>
            <a:r>
              <a:rPr lang="en-US" altLang="zh-CN" dirty="0" err="1"/>
              <a:t>utilisé</a:t>
            </a:r>
            <a:r>
              <a:rPr lang="en-US" altLang="zh-CN" dirty="0"/>
              <a:t> pour </a:t>
            </a:r>
            <a:r>
              <a:rPr lang="en-US" altLang="zh-CN" dirty="0" err="1"/>
              <a:t>initialiser</a:t>
            </a:r>
            <a:r>
              <a:rPr lang="en-US" altLang="zh-CN" dirty="0"/>
              <a:t> un </a:t>
            </a:r>
            <a:r>
              <a:rPr lang="en-US" altLang="zh-CN" dirty="0" err="1"/>
              <a:t>modèle</a:t>
            </a:r>
            <a:r>
              <a:rPr lang="en-US" altLang="zh-CN" dirty="0"/>
              <a:t> </a:t>
            </a:r>
            <a:r>
              <a:rPr lang="en-US" altLang="zh-CN" dirty="0" err="1"/>
              <a:t>supervisé</a:t>
            </a:r>
            <a:endParaRPr lang="en-US" altLang="zh-CN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/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D78D0-9E72-17A9-A6B7-6FE2726C333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5158945" y="5065071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3F8804-C5E2-9572-BEE2-F974A14B8B6D}"/>
              </a:ext>
            </a:extLst>
          </p:cNvPr>
          <p:cNvSpPr txBox="1"/>
          <p:nvPr/>
        </p:nvSpPr>
        <p:spPr>
          <a:xfrm>
            <a:off x="2823159" y="4735892"/>
            <a:ext cx="16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Caractéristiques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3FC2A-AA0B-04F6-D1DA-B49F14445A60}"/>
              </a:ext>
            </a:extLst>
          </p:cNvPr>
          <p:cNvSpPr txBox="1"/>
          <p:nvPr/>
        </p:nvSpPr>
        <p:spPr>
          <a:xfrm>
            <a:off x="5429478" y="5162164"/>
            <a:ext cx="107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Encodeur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967516" y="3827448"/>
                <a:ext cx="374904" cy="308919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516" y="3827448"/>
                <a:ext cx="374904" cy="308919"/>
              </a:xfrm>
              <a:prstGeom prst="rect">
                <a:avLst/>
              </a:prstGeom>
              <a:blipFill>
                <a:blip r:embed="rId4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V="1">
            <a:off x="5158944" y="4144276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EF2A02-8764-6192-FFBE-39F664566406}"/>
              </a:ext>
            </a:extLst>
          </p:cNvPr>
          <p:cNvSpPr txBox="1"/>
          <p:nvPr/>
        </p:nvSpPr>
        <p:spPr>
          <a:xfrm>
            <a:off x="5423518" y="4272758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Classifieur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08922C-F43C-217C-2A5E-61BA3D1E0C25}"/>
              </a:ext>
            </a:extLst>
          </p:cNvPr>
          <p:cNvSpPr txBox="1"/>
          <p:nvPr/>
        </p:nvSpPr>
        <p:spPr>
          <a:xfrm>
            <a:off x="2599199" y="5638360"/>
            <a:ext cx="185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Données </a:t>
            </a:r>
            <a:r>
              <a:rPr lang="en-US" dirty="0" err="1"/>
              <a:t>d'entrée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1B4444-58BA-25FF-EB9A-395C503B25AF}"/>
                  </a:ext>
                </a:extLst>
              </p:cNvPr>
              <p:cNvSpPr/>
              <p:nvPr/>
            </p:nvSpPr>
            <p:spPr>
              <a:xfrm>
                <a:off x="5876914" y="3827448"/>
                <a:ext cx="374904" cy="308919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B1B4444-58BA-25FF-EB9A-395C503B25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6914" y="3827448"/>
                <a:ext cx="374904" cy="308919"/>
              </a:xfrm>
              <a:prstGeom prst="rect">
                <a:avLst/>
              </a:prstGeom>
              <a:blipFill>
                <a:blip r:embed="rId5"/>
                <a:stretch>
                  <a:fillRect t="-3704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E23B5B92-497F-19E0-1C59-2CE50B301554}"/>
              </a:ext>
            </a:extLst>
          </p:cNvPr>
          <p:cNvSpPr txBox="1"/>
          <p:nvPr/>
        </p:nvSpPr>
        <p:spPr>
          <a:xfrm>
            <a:off x="2828337" y="3827448"/>
            <a:ext cx="195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Étiquettes</a:t>
            </a:r>
            <a:r>
              <a:rPr lang="en-US" dirty="0"/>
              <a:t> </a:t>
            </a:r>
            <a:r>
              <a:rPr lang="en-US" dirty="0" err="1"/>
              <a:t>prédites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96A4E3-E22B-878F-CFB3-FEFCE836C24B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5154968" y="3445348"/>
            <a:ext cx="404671" cy="3821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32DD97-CF61-AC1A-7429-98F45448D0EC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677036" y="3429000"/>
            <a:ext cx="387330" cy="39844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EEC6C22-8A73-812F-40BD-1CC2BC2D9B73}"/>
              </a:ext>
            </a:extLst>
          </p:cNvPr>
          <p:cNvSpPr txBox="1"/>
          <p:nvPr/>
        </p:nvSpPr>
        <p:spPr>
          <a:xfrm>
            <a:off x="4948311" y="3031087"/>
            <a:ext cx="185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Fonction</a:t>
            </a:r>
            <a:r>
              <a:rPr lang="en-US" dirty="0"/>
              <a:t> de </a:t>
            </a:r>
            <a:r>
              <a:rPr lang="en-US" dirty="0" err="1"/>
              <a:t>perte</a:t>
            </a:r>
            <a:endParaRPr lang="en-US" dirty="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F2F4878-17B5-2F2A-DB4E-8966873FB2F9}"/>
              </a:ext>
            </a:extLst>
          </p:cNvPr>
          <p:cNvCxnSpPr/>
          <p:nvPr/>
        </p:nvCxnSpPr>
        <p:spPr>
          <a:xfrm>
            <a:off x="7129463" y="3228977"/>
            <a:ext cx="0" cy="265747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A893BFB-9D96-09FF-9F1E-6DB7DF246304}"/>
              </a:ext>
            </a:extLst>
          </p:cNvPr>
          <p:cNvSpPr/>
          <p:nvPr/>
        </p:nvSpPr>
        <p:spPr>
          <a:xfrm>
            <a:off x="7376050" y="3939330"/>
            <a:ext cx="2963239" cy="93149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Accordez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finement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l'encodeur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conjointement</a:t>
            </a:r>
            <a:r>
              <a:rPr lang="en-US" dirty="0">
                <a:solidFill>
                  <a:schemeClr val="tx1"/>
                </a:solidFill>
              </a:rPr>
              <a:t> avec le </a:t>
            </a:r>
            <a:r>
              <a:rPr lang="en-US" dirty="0" err="1">
                <a:solidFill>
                  <a:schemeClr val="tx1"/>
                </a:solidFill>
              </a:rPr>
              <a:t>classifieur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54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Auto-Encoder</a:t>
            </a:r>
            <a:r>
              <a:rPr lang="zh-CN" altLang="en-US" dirty="0"/>
              <a:t> </a:t>
            </a:r>
            <a:r>
              <a:rPr lang="en-US" altLang="zh-CN" dirty="0"/>
              <a:t>(VAE)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0475"/>
            <a:ext cx="10515600" cy="1018361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1" dirty="0" err="1">
                <a:solidFill>
                  <a:srgbClr val="C00000"/>
                </a:solidFill>
              </a:rPr>
              <a:t>Pouvons</a:t>
            </a:r>
            <a:r>
              <a:rPr lang="en-US" altLang="zh-CN" b="1" dirty="0">
                <a:solidFill>
                  <a:srgbClr val="C00000"/>
                </a:solidFill>
              </a:rPr>
              <a:t>-nous </a:t>
            </a:r>
            <a:r>
              <a:rPr lang="en-US" altLang="zh-CN" b="1" dirty="0" err="1">
                <a:solidFill>
                  <a:srgbClr val="C00000"/>
                </a:solidFill>
              </a:rPr>
              <a:t>générer</a:t>
            </a:r>
            <a:r>
              <a:rPr lang="en-US" altLang="zh-CN" b="1" dirty="0">
                <a:solidFill>
                  <a:srgbClr val="C00000"/>
                </a:solidFill>
              </a:rPr>
              <a:t> de </a:t>
            </a:r>
            <a:r>
              <a:rPr lang="en-US" altLang="zh-CN" b="1" dirty="0" err="1">
                <a:solidFill>
                  <a:srgbClr val="C00000"/>
                </a:solidFill>
              </a:rPr>
              <a:t>nouvelles</a:t>
            </a:r>
            <a:r>
              <a:rPr lang="en-US" altLang="zh-CN" b="1" dirty="0">
                <a:solidFill>
                  <a:srgbClr val="C00000"/>
                </a:solidFill>
              </a:rPr>
              <a:t> images à </a:t>
            </a:r>
            <a:r>
              <a:rPr lang="en-US" altLang="zh-CN" b="1" dirty="0" err="1">
                <a:solidFill>
                  <a:srgbClr val="C00000"/>
                </a:solidFill>
              </a:rPr>
              <a:t>partir</a:t>
            </a:r>
            <a:r>
              <a:rPr lang="en-US" altLang="zh-CN" b="1" dirty="0">
                <a:solidFill>
                  <a:srgbClr val="C00000"/>
                </a:solidFill>
              </a:rPr>
              <a:t> d'un auto-</a:t>
            </a:r>
            <a:r>
              <a:rPr lang="en-US" altLang="zh-CN" b="1" dirty="0" err="1">
                <a:solidFill>
                  <a:srgbClr val="C00000"/>
                </a:solidFill>
              </a:rPr>
              <a:t>encodeur</a:t>
            </a:r>
            <a:r>
              <a:rPr lang="en-US" altLang="zh-CN" b="1" dirty="0">
                <a:solidFill>
                  <a:srgbClr val="C00000"/>
                </a:solidFill>
              </a:rPr>
              <a:t> ?</a:t>
            </a:r>
          </a:p>
          <a:p>
            <a:pPr lvl="1"/>
            <a:endParaRPr lang="en-US" altLang="zh-CN" b="1" dirty="0">
              <a:solidFill>
                <a:srgbClr val="C00000"/>
              </a:solidFill>
            </a:endParaRPr>
          </a:p>
          <a:p>
            <a:pPr lvl="1"/>
            <a:r>
              <a:rPr lang="en-US" altLang="zh-CN" b="1" dirty="0">
                <a:solidFill>
                  <a:srgbClr val="C00000"/>
                </a:solidFill>
              </a:rPr>
              <a:t>=&gt; Variational-autoencoder(VAE)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/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C0CA5FC-A5C9-F20E-6474-97D3DDABF2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023" y="5666433"/>
                <a:ext cx="1291843" cy="3089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4756152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4D78D0-9E72-17A9-A6B7-6FE2726C3334}"/>
              </a:ext>
            </a:extLst>
          </p:cNvPr>
          <p:cNvCxnSpPr>
            <a:stCxn id="5" idx="0"/>
            <a:endCxn id="6" idx="2"/>
          </p:cNvCxnSpPr>
          <p:nvPr/>
        </p:nvCxnSpPr>
        <p:spPr>
          <a:xfrm flipV="1">
            <a:off x="5158945" y="5065071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36E4B0D-E003-5C38-EEFF-FBB7FC793B14}"/>
              </a:ext>
            </a:extLst>
          </p:cNvPr>
          <p:cNvSpPr txBox="1"/>
          <p:nvPr/>
        </p:nvSpPr>
        <p:spPr>
          <a:xfrm>
            <a:off x="2677176" y="3665708"/>
            <a:ext cx="2406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Données </a:t>
            </a:r>
            <a:r>
              <a:rPr lang="en-US" altLang="zh-CN" dirty="0" err="1"/>
              <a:t>d'entrée</a:t>
            </a:r>
            <a:r>
              <a:rPr lang="en-US" altLang="zh-CN" dirty="0"/>
              <a:t> </a:t>
            </a:r>
            <a:r>
              <a:rPr lang="en-US" altLang="zh-CN" dirty="0" err="1"/>
              <a:t>reconstruites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F8804-C5E2-9572-BEE2-F974A14B8B6D}"/>
              </a:ext>
            </a:extLst>
          </p:cNvPr>
          <p:cNvSpPr txBox="1"/>
          <p:nvPr/>
        </p:nvSpPr>
        <p:spPr>
          <a:xfrm>
            <a:off x="2706366" y="4731350"/>
            <a:ext cx="169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Caractéristiques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D3FC2A-AA0B-04F6-D1DA-B49F14445A60}"/>
              </a:ext>
            </a:extLst>
          </p:cNvPr>
          <p:cNvSpPr txBox="1"/>
          <p:nvPr/>
        </p:nvSpPr>
        <p:spPr>
          <a:xfrm>
            <a:off x="5429478" y="5162164"/>
            <a:ext cx="1075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Encodeur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blipFill>
                <a:blip r:embed="rId4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V="1">
            <a:off x="5158944" y="4129988"/>
            <a:ext cx="528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2EF2A02-8764-6192-FFBE-39F664566406}"/>
              </a:ext>
            </a:extLst>
          </p:cNvPr>
          <p:cNvSpPr txBox="1"/>
          <p:nvPr/>
        </p:nvSpPr>
        <p:spPr>
          <a:xfrm>
            <a:off x="5423518" y="4272758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Décodeur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08922C-F43C-217C-2A5E-61BA3D1E0C25}"/>
              </a:ext>
            </a:extLst>
          </p:cNvPr>
          <p:cNvSpPr txBox="1"/>
          <p:nvPr/>
        </p:nvSpPr>
        <p:spPr>
          <a:xfrm>
            <a:off x="2628787" y="5613456"/>
            <a:ext cx="185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Données </a:t>
            </a:r>
            <a:r>
              <a:rPr lang="en-US" dirty="0" err="1"/>
              <a:t>d'entrée</a:t>
            </a:r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332FBC-F1DC-4EEB-0250-D4DC1C99DD3C}"/>
              </a:ext>
            </a:extLst>
          </p:cNvPr>
          <p:cNvSpPr/>
          <p:nvPr/>
        </p:nvSpPr>
        <p:spPr>
          <a:xfrm>
            <a:off x="3665564" y="2721915"/>
            <a:ext cx="2411680" cy="64633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Auto-Encoder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8BC46AA-B9D3-3D86-F3DD-8CFBDEF49B8A}"/>
              </a:ext>
            </a:extLst>
          </p:cNvPr>
          <p:cNvSpPr/>
          <p:nvPr/>
        </p:nvSpPr>
        <p:spPr>
          <a:xfrm>
            <a:off x="8100032" y="2721915"/>
            <a:ext cx="2411680" cy="64633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Variational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br>
              <a:rPr lang="en-US" altLang="zh-CN" dirty="0">
                <a:solidFill>
                  <a:schemeClr val="tx1"/>
                </a:solidFill>
              </a:rPr>
            </a:br>
            <a:r>
              <a:rPr lang="en-US" altLang="zh-CN" dirty="0">
                <a:solidFill>
                  <a:schemeClr val="tx1"/>
                </a:solidFill>
              </a:rPr>
              <a:t>Auto-Encoder</a:t>
            </a:r>
            <a:r>
              <a:rPr lang="zh-CN" altLang="en-US" dirty="0">
                <a:solidFill>
                  <a:schemeClr val="tx1"/>
                </a:solidFill>
              </a:rPr>
              <a:t> </a:t>
            </a:r>
            <a:r>
              <a:rPr lang="en-US" altLang="zh-CN" dirty="0">
                <a:solidFill>
                  <a:schemeClr val="tx1"/>
                </a:solidFill>
              </a:rPr>
              <a:t>(VAE)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0DEACD-913F-6F62-25EB-0ED14B08D692}"/>
                  </a:ext>
                </a:extLst>
              </p:cNvPr>
              <p:cNvSpPr/>
              <p:nvPr/>
            </p:nvSpPr>
            <p:spPr>
              <a:xfrm>
                <a:off x="8540253" y="5673869"/>
                <a:ext cx="1565258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F0DEACD-913F-6F62-25EB-0ED14B08D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253" y="5673869"/>
                <a:ext cx="1565258" cy="3089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6C238F-EBC8-0203-9136-11160CD6F8F4}"/>
                  </a:ext>
                </a:extLst>
              </p:cNvPr>
              <p:cNvSpPr/>
              <p:nvPr/>
            </p:nvSpPr>
            <p:spPr>
              <a:xfrm>
                <a:off x="8658631" y="4763588"/>
                <a:ext cx="1341351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endChr m:val="|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36C238F-EBC8-0203-9136-11160CD6F8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631" y="4763588"/>
                <a:ext cx="1341351" cy="308919"/>
              </a:xfrm>
              <a:prstGeom prst="rect">
                <a:avLst/>
              </a:prstGeom>
              <a:blipFill>
                <a:blip r:embed="rId6"/>
                <a:stretch>
                  <a:fillRect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2BCEE6-0EEF-04FE-E32E-C24DB85F70CD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V="1">
            <a:off x="9322882" y="5072507"/>
            <a:ext cx="6425" cy="60136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B7986C4-F458-FDFA-C793-E0167089B732}"/>
              </a:ext>
            </a:extLst>
          </p:cNvPr>
          <p:cNvSpPr txBox="1"/>
          <p:nvPr/>
        </p:nvSpPr>
        <p:spPr>
          <a:xfrm>
            <a:off x="9730122" y="5169600"/>
            <a:ext cx="1075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Encodeur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A11D04-06B6-8A10-D9DD-1E262C892AAA}"/>
                  </a:ext>
                </a:extLst>
              </p:cNvPr>
              <p:cNvSpPr/>
              <p:nvPr/>
            </p:nvSpPr>
            <p:spPr>
              <a:xfrm>
                <a:off x="8551828" y="3834884"/>
                <a:ext cx="1565258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CA11D04-06B6-8A10-D9DD-1E262C892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1828" y="3834884"/>
                <a:ext cx="1565258" cy="308919"/>
              </a:xfrm>
              <a:prstGeom prst="rect">
                <a:avLst/>
              </a:prstGeom>
              <a:blipFill>
                <a:blip r:embed="rId7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E178C39-F43F-44A6-E531-6CC9BC617C6C}"/>
              </a:ext>
            </a:extLst>
          </p:cNvPr>
          <p:cNvCxnSpPr>
            <a:cxnSpLocks/>
            <a:stCxn id="17" idx="0"/>
            <a:endCxn id="23" idx="2"/>
          </p:cNvCxnSpPr>
          <p:nvPr/>
        </p:nvCxnSpPr>
        <p:spPr>
          <a:xfrm flipV="1">
            <a:off x="9329307" y="4143803"/>
            <a:ext cx="5150" cy="61978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224B63-6F95-FDA7-F1A8-3C9B99339ED7}"/>
              </a:ext>
            </a:extLst>
          </p:cNvPr>
          <p:cNvSpPr txBox="1"/>
          <p:nvPr/>
        </p:nvSpPr>
        <p:spPr>
          <a:xfrm>
            <a:off x="9724162" y="4280194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Décodeur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3A02B26-3CBB-A551-C5EC-D31CED1B6884}"/>
              </a:ext>
            </a:extLst>
          </p:cNvPr>
          <p:cNvSpPr txBox="1"/>
          <p:nvPr/>
        </p:nvSpPr>
        <p:spPr>
          <a:xfrm>
            <a:off x="6805118" y="4718760"/>
            <a:ext cx="1978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Échantillon</a:t>
            </a:r>
            <a:r>
              <a:rPr lang="en-US" dirty="0"/>
              <a:t> </a:t>
            </a:r>
            <a:r>
              <a:rPr lang="en-US" dirty="0" err="1"/>
              <a:t>tiré</a:t>
            </a:r>
            <a:r>
              <a:rPr lang="en-US" dirty="0"/>
              <a:t> de </a:t>
            </a:r>
            <a:r>
              <a:rPr lang="en-US" dirty="0" err="1"/>
              <a:t>l'espace</a:t>
            </a:r>
            <a:r>
              <a:rPr lang="en-US" dirty="0"/>
              <a:t> latent</a:t>
            </a:r>
          </a:p>
        </p:txBody>
      </p:sp>
    </p:spTree>
    <p:extLst>
      <p:ext uri="{BB962C8B-B14F-4D97-AF65-F5344CB8AC3E}">
        <p14:creationId xmlns:p14="http://schemas.microsoft.com/office/powerpoint/2010/main" val="2636940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Auto-Encoder</a:t>
            </a:r>
            <a:r>
              <a:rPr lang="zh-CN" altLang="en-US" dirty="0"/>
              <a:t> </a:t>
            </a:r>
            <a:r>
              <a:rPr lang="en-US" altLang="zh-CN" dirty="0"/>
              <a:t>(VAE)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018361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Supposons que les données </a:t>
                </a:r>
                <a:r>
                  <a:rPr lang="en-US" dirty="0" err="1"/>
                  <a:t>d</a:t>
                </a:r>
                <a:r>
                  <a:rPr lang="en-US" dirty="0"/>
                  <a:t>‘</a:t>
                </a:r>
                <a:r>
                  <a:rPr lang="en-US" dirty="0" err="1"/>
                  <a:t>entraînement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zh-CN" altLang="en-US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sup>
                            </m:sSup>
                          </m:e>
                        </m:d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altLang="zh-CN" dirty="0"/>
                  <a:t> </a:t>
                </a:r>
                <a:r>
                  <a:rPr lang="en-US" dirty="0" err="1"/>
                  <a:t>soient</a:t>
                </a:r>
                <a:r>
                  <a:rPr lang="en-US" dirty="0"/>
                  <a:t> </a:t>
                </a:r>
                <a:r>
                  <a:rPr lang="en-US" dirty="0" err="1"/>
                  <a:t>générées</a:t>
                </a:r>
                <a:r>
                  <a:rPr lang="en-US" dirty="0"/>
                  <a:t> à </a:t>
                </a:r>
                <a:r>
                  <a:rPr lang="en-US" dirty="0" err="1"/>
                  <a:t>partir</a:t>
                </a:r>
                <a:r>
                  <a:rPr lang="en-US" dirty="0"/>
                  <a:t> de la </a:t>
                </a:r>
                <a:r>
                  <a:rPr lang="en-US" dirty="0" err="1"/>
                  <a:t>représentation</a:t>
                </a:r>
                <a:r>
                  <a:rPr lang="en-US" dirty="0"/>
                  <a:t> sous-</a:t>
                </a:r>
                <a:r>
                  <a:rPr lang="en-US" dirty="0" err="1"/>
                  <a:t>jacente</a:t>
                </a:r>
                <a:r>
                  <a:rPr lang="en-US" dirty="0"/>
                  <a:t> (</a:t>
                </a:r>
                <a:r>
                  <a:rPr lang="en-US" dirty="0" err="1"/>
                  <a:t>latente</a:t>
                </a:r>
                <a:r>
                  <a:rPr lang="en-US" dirty="0"/>
                  <a:t>) non </a:t>
                </a:r>
                <a:r>
                  <a:rPr lang="en-US" dirty="0" err="1"/>
                  <a:t>observée</a:t>
                </a:r>
                <a:r>
                  <a:rPr lang="en-US" dirty="0"/>
                  <a:t> 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018361"/>
              </a:xfrm>
              <a:blipFill>
                <a:blip r:embed="rId2"/>
                <a:stretch>
                  <a:fillRect l="-965" b="-1097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/>
              <p:nvPr/>
            </p:nvSpPr>
            <p:spPr>
              <a:xfrm>
                <a:off x="4651424" y="5302559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42563A5F-3BEE-E694-3943-A3E37CB584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424" y="5302559"/>
                <a:ext cx="1025612" cy="3089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F02E51F6-D84D-2DAA-1B9C-13CD588A8159}"/>
              </a:ext>
            </a:extLst>
          </p:cNvPr>
          <p:cNvSpPr txBox="1"/>
          <p:nvPr/>
        </p:nvSpPr>
        <p:spPr>
          <a:xfrm>
            <a:off x="3847381" y="34850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/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23088B-B282-E472-A8E8-EE41F7E112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598" y="3827448"/>
                <a:ext cx="1291843" cy="308919"/>
              </a:xfrm>
              <a:prstGeom prst="rect">
                <a:avLst/>
              </a:prstGeom>
              <a:blipFill>
                <a:blip r:embed="rId4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43D853-8464-656A-D5AF-3B8EEFDDD1C6}"/>
              </a:ext>
            </a:extLst>
          </p:cNvPr>
          <p:cNvCxnSpPr>
            <a:cxnSpLocks/>
          </p:cNvCxnSpPr>
          <p:nvPr/>
        </p:nvCxnSpPr>
        <p:spPr>
          <a:xfrm flipH="1" flipV="1">
            <a:off x="5164229" y="4185743"/>
            <a:ext cx="1" cy="10833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406B75-6B64-8F59-618A-0849A31BB1DE}"/>
                  </a:ext>
                </a:extLst>
              </p:cNvPr>
              <p:cNvSpPr txBox="1"/>
              <p:nvPr/>
            </p:nvSpPr>
            <p:spPr>
              <a:xfrm>
                <a:off x="1126759" y="3759011"/>
                <a:ext cx="3181512" cy="664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Échantillon de la </a:t>
                </a:r>
                <a:r>
                  <a:rPr lang="en-US" dirty="0" err="1"/>
                  <a:t>conditionnelle</a:t>
                </a:r>
                <a:r>
                  <a:rPr lang="en-US" dirty="0"/>
                  <a:t> </a:t>
                </a:r>
              </a:p>
              <a:p>
                <a:r>
                  <a:rPr lang="en-US" dirty="0" err="1"/>
                  <a:t>Vraie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B406B75-6B64-8F59-618A-0849A31BB1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59" y="3759011"/>
                <a:ext cx="3181512" cy="664926"/>
              </a:xfrm>
              <a:prstGeom prst="rect">
                <a:avLst/>
              </a:prstGeom>
              <a:blipFill>
                <a:blip r:embed="rId5"/>
                <a:stretch>
                  <a:fillRect l="-1587" t="-5660" b="-13208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008D30-8F6A-0287-1E7A-C8A1EA5687D7}"/>
                  </a:ext>
                </a:extLst>
              </p:cNvPr>
              <p:cNvSpPr txBox="1"/>
              <p:nvPr/>
            </p:nvSpPr>
            <p:spPr>
              <a:xfrm>
                <a:off x="1126759" y="5244772"/>
                <a:ext cx="36505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Échantillon de la distribution a priori </a:t>
                </a:r>
              </a:p>
              <a:p>
                <a:r>
                  <a:rPr lang="en-US" altLang="zh-CN" dirty="0" err="1"/>
                  <a:t>vraie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0008D30-8F6A-0287-1E7A-C8A1EA568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759" y="5244772"/>
                <a:ext cx="3650551" cy="646331"/>
              </a:xfrm>
              <a:prstGeom prst="rect">
                <a:avLst/>
              </a:prstGeom>
              <a:blipFill>
                <a:blip r:embed="rId6"/>
                <a:stretch>
                  <a:fillRect l="-1384" t="-3846" r="-346" b="-1538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020BBB02-6C0E-8AC5-F3D1-9282FACA1521}"/>
              </a:ext>
            </a:extLst>
          </p:cNvPr>
          <p:cNvSpPr txBox="1"/>
          <p:nvPr/>
        </p:nvSpPr>
        <p:spPr>
          <a:xfrm>
            <a:off x="5479285" y="4542758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Décodeur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FA4CD9-3A7A-C2E1-794F-CE94BBEB24D2}"/>
                  </a:ext>
                </a:extLst>
              </p:cNvPr>
              <p:cNvSpPr txBox="1"/>
              <p:nvPr/>
            </p:nvSpPr>
            <p:spPr>
              <a:xfrm>
                <a:off x="3517418" y="2906386"/>
                <a:ext cx="293743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N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CFA4CD9-3A7A-C2E1-794F-CE94BBEB2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418" y="2906386"/>
                <a:ext cx="2937436" cy="369332"/>
              </a:xfrm>
              <a:prstGeom prst="rect">
                <a:avLst/>
              </a:prstGeom>
              <a:blipFill>
                <a:blip r:embed="rId7"/>
                <a:stretch>
                  <a:fillRect b="-3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1197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Auto-Encoder</a:t>
            </a:r>
            <a:r>
              <a:rPr lang="zh-CN" altLang="en-US" dirty="0"/>
              <a:t> </a:t>
            </a:r>
            <a:r>
              <a:rPr lang="en-US" altLang="zh-CN" dirty="0"/>
              <a:t>(VAE)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169930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Comment </a:t>
                </a:r>
                <a:r>
                  <a:rPr lang="en-US" altLang="zh-CN" dirty="0" err="1"/>
                  <a:t>entraîner</a:t>
                </a:r>
                <a:r>
                  <a:rPr lang="en-US" altLang="zh-CN" dirty="0"/>
                  <a:t> le </a:t>
                </a:r>
                <a:r>
                  <a:rPr lang="en-US" altLang="zh-CN" dirty="0" err="1"/>
                  <a:t>modèle</a:t>
                </a:r>
                <a:r>
                  <a:rPr lang="en-US" altLang="zh-CN" dirty="0"/>
                  <a:t> ?</a:t>
                </a:r>
              </a:p>
              <a:p>
                <a:pPr lvl="1"/>
                <a:r>
                  <a:rPr lang="en-US" altLang="zh-CN" dirty="0"/>
                  <a:t>Apprendre les paramètres du </a:t>
                </a:r>
                <a:r>
                  <a:rPr lang="en-US" altLang="zh-CN" dirty="0" err="1"/>
                  <a:t>modèle</a:t>
                </a:r>
                <a:r>
                  <a:rPr lang="en-US" altLang="zh-CN" dirty="0"/>
                  <a:t> </a:t>
                </a:r>
                <a:r>
                  <a:rPr lang="el-GR" altLang="zh-CN" dirty="0"/>
                  <a:t>θ </a:t>
                </a:r>
                <a:r>
                  <a:rPr lang="en-US" altLang="zh-CN" dirty="0"/>
                  <a:t>pour maximiser la vraisemblance des données d'entraînement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=∫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𝑑𝑧</m:t>
                    </m:r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1699303"/>
              </a:xfrm>
              <a:blipFill>
                <a:blip r:embed="rId2"/>
                <a:stretch>
                  <a:fillRect l="-1086" t="-5926" b="-741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D50BCCA-9ADF-4370-F30E-4D313D9238B5}"/>
                  </a:ext>
                </a:extLst>
              </p:cNvPr>
              <p:cNvSpPr/>
              <p:nvPr/>
            </p:nvSpPr>
            <p:spPr>
              <a:xfrm>
                <a:off x="646238" y="3806862"/>
                <a:ext cx="1629438" cy="1066897"/>
              </a:xfrm>
              <a:prstGeom prst="roundRect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</a:rPr>
                  <a:t>Impossible de </a:t>
                </a:r>
                <a:r>
                  <a:rPr lang="en-US" altLang="zh-CN" b="1" dirty="0" err="1">
                    <a:solidFill>
                      <a:srgbClr val="C00000"/>
                    </a:solidFill>
                  </a:rPr>
                  <a:t>calculer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e>
                        <m:r>
                          <a:rPr lang="en-US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b="1" dirty="0">
                    <a:solidFill>
                      <a:srgbClr val="C00000"/>
                    </a:solidFill>
                  </a:rPr>
                  <a:t>pour </a:t>
                </a:r>
                <a:r>
                  <a:rPr lang="en-US" altLang="zh-CN" b="1" dirty="0" err="1">
                    <a:solidFill>
                      <a:srgbClr val="C00000"/>
                    </a:solidFill>
                  </a:rPr>
                  <a:t>chaque</a:t>
                </a:r>
                <a:r>
                  <a:rPr lang="en-US" altLang="zh-CN" b="1" dirty="0">
                    <a:solidFill>
                      <a:srgbClr val="C00000"/>
                    </a:solidFill>
                  </a:rPr>
                  <a:t> z</a:t>
                </a:r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Rounded Rectangle 7">
                <a:extLst>
                  <a:ext uri="{FF2B5EF4-FFF2-40B4-BE49-F238E27FC236}">
                    <a16:creationId xmlns:a16="http://schemas.microsoft.com/office/drawing/2014/main" id="{7D50BCCA-9ADF-4370-F30E-4D313D9238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38" y="3806862"/>
                <a:ext cx="1629438" cy="1066897"/>
              </a:xfrm>
              <a:prstGeom prst="roundRect">
                <a:avLst/>
              </a:prstGeom>
              <a:blipFill>
                <a:blip r:embed="rId3"/>
                <a:stretch>
                  <a:fillRect t="-6897" r="-1527" b="-13793"/>
                </a:stretch>
              </a:blipFill>
              <a:ln w="254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0C8A01D-472A-F0C5-551E-27AF7E6F71BE}"/>
              </a:ext>
            </a:extLst>
          </p:cNvPr>
          <p:cNvCxnSpPr>
            <a:cxnSpLocks/>
          </p:cNvCxnSpPr>
          <p:nvPr/>
        </p:nvCxnSpPr>
        <p:spPr>
          <a:xfrm flipH="1">
            <a:off x="2275676" y="3427810"/>
            <a:ext cx="781014" cy="34042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4FB754-7E9A-76DE-15CD-9AD90BC3124C}"/>
                  </a:ext>
                </a:extLst>
              </p:cNvPr>
              <p:cNvSpPr/>
              <p:nvPr/>
            </p:nvSpPr>
            <p:spPr>
              <a:xfrm>
                <a:off x="7113730" y="5469215"/>
                <a:ext cx="1025612" cy="308919"/>
              </a:xfrm>
              <a:prstGeom prst="rect">
                <a:avLst/>
              </a:prstGeom>
              <a:solidFill>
                <a:schemeClr val="accent6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b="0" i="1" dirty="0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64FB754-7E9A-76DE-15CD-9AD90BC312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730" y="5469215"/>
                <a:ext cx="1025612" cy="3089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0FB8B0C-7D09-A58D-22BF-41257D15AD9B}"/>
              </a:ext>
            </a:extLst>
          </p:cNvPr>
          <p:cNvSpPr txBox="1"/>
          <p:nvPr/>
        </p:nvSpPr>
        <p:spPr>
          <a:xfrm>
            <a:off x="6309687" y="36517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8A59078-E6BC-B874-1476-3A529F850EDC}"/>
                  </a:ext>
                </a:extLst>
              </p:cNvPr>
              <p:cNvSpPr/>
              <p:nvPr/>
            </p:nvSpPr>
            <p:spPr>
              <a:xfrm>
                <a:off x="6986904" y="3994104"/>
                <a:ext cx="1291843" cy="308919"/>
              </a:xfrm>
              <a:prstGeom prst="rect">
                <a:avLst/>
              </a:prstGeom>
              <a:solidFill>
                <a:schemeClr val="accent1">
                  <a:alpha val="70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8A59078-E6BC-B874-1476-3A529F850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904" y="3994104"/>
                <a:ext cx="1291843" cy="308919"/>
              </a:xfrm>
              <a:prstGeom prst="rect">
                <a:avLst/>
              </a:prstGeom>
              <a:blipFill>
                <a:blip r:embed="rId5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56C5F3-E179-1810-ABCE-A2946C1E543C}"/>
              </a:ext>
            </a:extLst>
          </p:cNvPr>
          <p:cNvCxnSpPr>
            <a:cxnSpLocks/>
          </p:cNvCxnSpPr>
          <p:nvPr/>
        </p:nvCxnSpPr>
        <p:spPr>
          <a:xfrm flipH="1" flipV="1">
            <a:off x="7626535" y="4352399"/>
            <a:ext cx="1" cy="10833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5CBBB2-E513-2A9A-FB35-8E8FF5212C64}"/>
                  </a:ext>
                </a:extLst>
              </p:cNvPr>
              <p:cNvSpPr txBox="1"/>
              <p:nvPr/>
            </p:nvSpPr>
            <p:spPr>
              <a:xfrm>
                <a:off x="3589065" y="3925667"/>
                <a:ext cx="3181512" cy="664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Échantillon de la </a:t>
                </a:r>
                <a:r>
                  <a:rPr lang="en-US" dirty="0" err="1"/>
                  <a:t>conditionnelle</a:t>
                </a:r>
                <a:r>
                  <a:rPr lang="en-US" dirty="0"/>
                  <a:t> </a:t>
                </a:r>
              </a:p>
              <a:p>
                <a:r>
                  <a:rPr lang="en-US" dirty="0" err="1"/>
                  <a:t>Vraie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d>
                          <m:d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</m:d>
                      </m:sup>
                    </m:sSup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5CBBB2-E513-2A9A-FB35-8E8FF5212C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065" y="3925667"/>
                <a:ext cx="3181512" cy="664926"/>
              </a:xfrm>
              <a:prstGeom prst="rect">
                <a:avLst/>
              </a:prstGeom>
              <a:blipFill>
                <a:blip r:embed="rId6"/>
                <a:stretch>
                  <a:fillRect l="-1587" t="-3774" b="-1509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524836-98E9-A7C5-505F-D9045FB486F1}"/>
                  </a:ext>
                </a:extLst>
              </p:cNvPr>
              <p:cNvSpPr txBox="1"/>
              <p:nvPr/>
            </p:nvSpPr>
            <p:spPr>
              <a:xfrm>
                <a:off x="3589065" y="5411428"/>
                <a:ext cx="365055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Échantillon de la distribution a priori </a:t>
                </a:r>
              </a:p>
              <a:p>
                <a:r>
                  <a:rPr lang="en-US" altLang="zh-CN" dirty="0" err="1"/>
                  <a:t>vraie</a:t>
                </a:r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sSup>
                          <m:sSup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p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D524836-98E9-A7C5-505F-D9045FB48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065" y="5411428"/>
                <a:ext cx="3650551" cy="646331"/>
              </a:xfrm>
              <a:prstGeom prst="rect">
                <a:avLst/>
              </a:prstGeom>
              <a:blipFill>
                <a:blip r:embed="rId7"/>
                <a:stretch>
                  <a:fillRect l="-1384" t="-5769" r="-346" b="-13462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962AC0A-1E13-4C41-BBE8-A09595CB7710}"/>
              </a:ext>
            </a:extLst>
          </p:cNvPr>
          <p:cNvSpPr txBox="1"/>
          <p:nvPr/>
        </p:nvSpPr>
        <p:spPr>
          <a:xfrm>
            <a:off x="7941591" y="4709414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Décodeur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91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99800" cy="1325563"/>
          </a:xfrm>
        </p:spPr>
        <p:txBody>
          <a:bodyPr>
            <a:normAutofit/>
          </a:bodyPr>
          <a:lstStyle/>
          <a:p>
            <a:r>
              <a:rPr lang="en-US" dirty="0"/>
              <a:t>Variational Inference*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35932D-958D-021D-4A0B-ADE9EE0D1839}"/>
                  </a:ext>
                </a:extLst>
              </p:cNvPr>
              <p:cNvSpPr txBox="1"/>
              <p:nvPr/>
            </p:nvSpPr>
            <p:spPr>
              <a:xfrm>
                <a:off x="4481260" y="1066445"/>
                <a:ext cx="5990621" cy="3234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CN" b="0" dirty="0"/>
              </a:p>
              <a:p>
                <a:endParaRPr lang="en-US" altLang="zh-CN" b="0" dirty="0"/>
              </a:p>
              <a:p>
                <a:endParaRPr lang="en-US" altLang="zh-CN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1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≥∫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|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US" altLang="zh-CN" dirty="0"/>
              </a:p>
              <a:p>
                <a:endParaRPr lang="en-US" altLang="zh-CN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=∫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−∫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US" altLang="zh-CN" b="0" dirty="0"/>
              </a:p>
              <a:p>
                <a:endParaRPr lang="en-US" altLang="zh-CN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35932D-958D-021D-4A0B-ADE9EE0D1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1260" y="1066445"/>
                <a:ext cx="5990621" cy="323402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745A7FC-EBA1-E5A5-DEBE-327353CF0102}"/>
              </a:ext>
            </a:extLst>
          </p:cNvPr>
          <p:cNvSpPr txBox="1"/>
          <p:nvPr/>
        </p:nvSpPr>
        <p:spPr>
          <a:xfrm>
            <a:off x="5985872" y="3847734"/>
            <a:ext cx="2451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 priori </a:t>
            </a:r>
            <a:r>
              <a:rPr lang="en-US" altLang="zh-CN" dirty="0" err="1"/>
              <a:t>Gaussien</a:t>
            </a:r>
            <a:r>
              <a:rPr lang="en-US" altLang="zh-CN" dirty="0"/>
              <a:t> simple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193280-FE6D-BEAA-56AA-89A192D38812}"/>
              </a:ext>
            </a:extLst>
          </p:cNvPr>
          <p:cNvCxnSpPr>
            <a:cxnSpLocks/>
            <a:endCxn id="5" idx="3"/>
          </p:cNvCxnSpPr>
          <p:nvPr/>
        </p:nvCxnSpPr>
        <p:spPr>
          <a:xfrm flipH="1">
            <a:off x="8437184" y="3693459"/>
            <a:ext cx="497640" cy="3389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5EB6A02C-2003-FB49-1DED-BD465C16F9F9}"/>
              </a:ext>
            </a:extLst>
          </p:cNvPr>
          <p:cNvSpPr/>
          <p:nvPr/>
        </p:nvSpPr>
        <p:spPr>
          <a:xfrm>
            <a:off x="1386885" y="1792295"/>
            <a:ext cx="2569464" cy="308919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Jensen Inequality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0F0900-0EC8-B0FC-83B9-8EC568A1CA2E}"/>
                  </a:ext>
                </a:extLst>
              </p:cNvPr>
              <p:cNvSpPr txBox="1"/>
              <p:nvPr/>
            </p:nvSpPr>
            <p:spPr>
              <a:xfrm>
                <a:off x="496050" y="2127982"/>
                <a:ext cx="4219381" cy="379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∫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≥∫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0F0900-0EC8-B0FC-83B9-8EC568A1C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050" y="2127982"/>
                <a:ext cx="4219381" cy="379848"/>
              </a:xfrm>
              <a:prstGeom prst="rect">
                <a:avLst/>
              </a:prstGeom>
              <a:blipFill>
                <a:blip r:embed="rId3"/>
                <a:stretch>
                  <a:fillRect b="-19355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51D283-9E85-6598-EEDB-E05C1077167D}"/>
                  </a:ext>
                </a:extLst>
              </p:cNvPr>
              <p:cNvSpPr txBox="1"/>
              <p:nvPr/>
            </p:nvSpPr>
            <p:spPr>
              <a:xfrm>
                <a:off x="1045693" y="3906862"/>
                <a:ext cx="615526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0" dirty="0"/>
                  <a:t>*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est</a:t>
                </a:r>
                <a:r>
                  <a:rPr lang="en-US" dirty="0"/>
                  <a:t> </a:t>
                </a:r>
                <a:r>
                  <a:rPr lang="en-US" dirty="0" err="1"/>
                  <a:t>ignoré</a:t>
                </a:r>
                <a:r>
                  <a:rPr lang="en-US" dirty="0"/>
                  <a:t> pour simplifier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351D283-9E85-6598-EEDB-E05C10771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693" y="3906862"/>
                <a:ext cx="6155266" cy="369332"/>
              </a:xfrm>
              <a:prstGeom prst="rect">
                <a:avLst/>
              </a:prstGeom>
              <a:blipFill>
                <a:blip r:embed="rId4"/>
                <a:stretch>
                  <a:fillRect l="-825" t="-6667" b="-26667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5B217C4F-9029-228F-F492-7E23605E983D}"/>
              </a:ext>
            </a:extLst>
          </p:cNvPr>
          <p:cNvSpPr/>
          <p:nvPr/>
        </p:nvSpPr>
        <p:spPr>
          <a:xfrm>
            <a:off x="1603766" y="3220033"/>
            <a:ext cx="3483864" cy="308919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Evidence Lower Bound (ELBO)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7E82518B-80CB-6369-1B33-7AF5D4CA4072}"/>
                  </a:ext>
                </a:extLst>
              </p:cNvPr>
              <p:cNvSpPr/>
              <p:nvPr/>
            </p:nvSpPr>
            <p:spPr>
              <a:xfrm>
                <a:off x="5161427" y="4300472"/>
                <a:ext cx="5159937" cy="872333"/>
              </a:xfrm>
              <a:prstGeom prst="roundRect">
                <a:avLst/>
              </a:prstGeom>
              <a:solidFill>
                <a:schemeClr val="accent4">
                  <a:alpha val="90000"/>
                </a:schemeClr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200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q</m:t>
                          </m:r>
                          <m:d>
                            <m:dPr>
                              <m:ctrlP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  <m: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2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</m:e>
                          </m:d>
                        </m:sub>
                      </m:sSub>
                      <m:r>
                        <a:rPr lang="en-US" altLang="zh-CN" sz="2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]−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)||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ounded Rectangle 20">
                <a:extLst>
                  <a:ext uri="{FF2B5EF4-FFF2-40B4-BE49-F238E27FC236}">
                    <a16:creationId xmlns:a16="http://schemas.microsoft.com/office/drawing/2014/main" id="{7E82518B-80CB-6369-1B33-7AF5D4CA40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1427" y="4300472"/>
                <a:ext cx="5159937" cy="872333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8527C75-91D1-D0EF-3AD9-A4B4A07F8463}"/>
              </a:ext>
            </a:extLst>
          </p:cNvPr>
          <p:cNvSpPr/>
          <p:nvPr/>
        </p:nvSpPr>
        <p:spPr>
          <a:xfrm>
            <a:off x="227107" y="3192224"/>
            <a:ext cx="1281698" cy="61317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Calculable !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62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Paramétrisation</a:t>
            </a:r>
            <a:r>
              <a:rPr lang="en-US" dirty="0"/>
              <a:t> de la Distribution </a:t>
            </a:r>
            <a:r>
              <a:rPr lang="en-US" dirty="0" err="1"/>
              <a:t>Postérieure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err="1"/>
                  <a:t>Choisissez</a:t>
                </a:r>
                <a:r>
                  <a:rPr lang="en-US" dirty="0"/>
                  <a:t> la distribution </a:t>
                </a:r>
                <a:r>
                  <a:rPr lang="en-US" dirty="0" err="1"/>
                  <a:t>proposée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comme</a:t>
                </a:r>
                <a:r>
                  <a:rPr lang="en-US" dirty="0"/>
                  <a:t> un </a:t>
                </a:r>
                <a:r>
                  <a:rPr lang="en-US" dirty="0" err="1"/>
                  <a:t>réseau</a:t>
                </a:r>
                <a:r>
                  <a:rPr lang="en-US" dirty="0"/>
                  <a:t> de </a:t>
                </a:r>
                <a:r>
                  <a:rPr lang="en-US" dirty="0" err="1"/>
                  <a:t>neurones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sub>
                    </m:sSub>
                    <m:d>
                      <m:d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:r>
                  <a:rPr lang="en-US" dirty="0" err="1"/>
                  <a:t>modélisant</a:t>
                </a:r>
                <a:r>
                  <a:rPr lang="en-US" dirty="0"/>
                  <a:t> les </a:t>
                </a:r>
                <a:r>
                  <a:rPr lang="en-US" dirty="0" err="1"/>
                  <a:t>latents</a:t>
                </a:r>
                <a:r>
                  <a:rPr lang="en-US" dirty="0"/>
                  <a:t> </a:t>
                </a:r>
                <a:r>
                  <a:rPr lang="en-US" dirty="0" err="1"/>
                  <a:t>en</a:t>
                </a:r>
                <a:r>
                  <a:rPr lang="en-US" dirty="0"/>
                  <a:t> </a:t>
                </a:r>
                <a:r>
                  <a:rPr lang="en-US" dirty="0" err="1"/>
                  <a:t>fonction</a:t>
                </a:r>
                <a:r>
                  <a:rPr lang="en-US" dirty="0"/>
                  <a:t> des données </a:t>
                </a:r>
                <a:r>
                  <a:rPr lang="en-US" dirty="0" err="1"/>
                  <a:t>d'entrée</a:t>
                </a:r>
                <a:r>
                  <a:rPr lang="en-US" dirty="0"/>
                  <a:t> </a:t>
                </a:r>
                <a:r>
                  <a:rPr lang="en-US" dirty="0" err="1"/>
                  <a:t>observées</a:t>
                </a:r>
                <a:endParaRPr lang="en-US" dirty="0"/>
              </a:p>
              <a:p>
                <a:endParaRPr lang="en-US" altLang="zh-CN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015DD75-FD0D-F03B-B89B-C116B7034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52" y="2630160"/>
            <a:ext cx="5259798" cy="3595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BCE0F0-3683-4C32-9576-A6EF40535C23}"/>
              </a:ext>
            </a:extLst>
          </p:cNvPr>
          <p:cNvSpPr txBox="1"/>
          <p:nvPr/>
        </p:nvSpPr>
        <p:spPr>
          <a:xfrm>
            <a:off x="4828988" y="6421998"/>
            <a:ext cx="5460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Figure</a:t>
            </a:r>
            <a:r>
              <a:rPr lang="zh-CN" altLang="en-US" sz="1600" dirty="0"/>
              <a:t> </a:t>
            </a:r>
            <a:r>
              <a:rPr lang="en-US" altLang="zh-CN" sz="1600" dirty="0"/>
              <a:t>from</a:t>
            </a:r>
            <a:r>
              <a:rPr lang="zh-CN" altLang="en-US" sz="1600" dirty="0"/>
              <a:t> </a:t>
            </a:r>
            <a:r>
              <a:rPr lang="en-US" altLang="zh-CN" sz="1600" dirty="0"/>
              <a:t>https://</a:t>
            </a:r>
            <a:r>
              <a:rPr lang="en-US" altLang="zh-CN" sz="1600" dirty="0" err="1"/>
              <a:t>lilianweng.github.io</a:t>
            </a:r>
            <a:r>
              <a:rPr lang="en-US" altLang="zh-CN" sz="1600" dirty="0"/>
              <a:t>/posts/2018-08-12-vae/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2250973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0FC8B-27CD-79B8-EB1D-987AD484D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L'Objectif</a:t>
            </a:r>
            <a:r>
              <a:rPr lang="en-US" b="1" dirty="0"/>
              <a:t> Final de </a:t>
            </a:r>
            <a:r>
              <a:rPr lang="en-US" b="1" dirty="0" err="1"/>
              <a:t>l'ELBO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CBAB491-7C87-8A21-CBE5-70CF2357A1CF}"/>
                  </a:ext>
                </a:extLst>
              </p:cNvPr>
              <p:cNvSpPr/>
              <p:nvPr/>
            </p:nvSpPr>
            <p:spPr>
              <a:xfrm>
                <a:off x="2002494" y="4611251"/>
                <a:ext cx="7278968" cy="872333"/>
              </a:xfrm>
              <a:prstGeom prst="roundRect">
                <a:avLst/>
              </a:prstGeom>
              <a:solidFill>
                <a:schemeClr val="accent4">
                  <a:alpha val="90000"/>
                </a:schemeClr>
              </a:solidFill>
              <a:ln w="38100">
                <a:solidFill>
                  <a:schemeClr val="accent1">
                    <a:shade val="1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q</m:t>
                              </m:r>
                            </m:e>
                            <m:sub>
                              <m: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 b="0" i="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z</m:t>
                              </m:r>
                              <m: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altLang="zh-CN" sz="22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r>
                        <a:rPr lang="en-US" altLang="zh-CN" sz="22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altLang="zh-CN" sz="22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d>
                        <m:dPr>
                          <m:ctrlP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]−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sSub>
                        <m:sSubPr>
                          <m:ctrlP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zh-CN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)||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altLang="zh-CN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4CBAB491-7C87-8A21-CBE5-70CF2357A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494" y="4611251"/>
                <a:ext cx="7278968" cy="87233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 w="38100">
                <a:solidFill>
                  <a:schemeClr val="accent1">
                    <a:shade val="15000"/>
                  </a:schemeClr>
                </a:solidFill>
              </a:ln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4938C3F6-D33E-72E6-09AA-60833F5BD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307" y="1532626"/>
            <a:ext cx="4231341" cy="3005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2DEBCF-3790-BDDE-7C1A-038B18ECB13C}"/>
              </a:ext>
            </a:extLst>
          </p:cNvPr>
          <p:cNvSpPr txBox="1"/>
          <p:nvPr/>
        </p:nvSpPr>
        <p:spPr>
          <a:xfrm>
            <a:off x="2164155" y="5801739"/>
            <a:ext cx="2565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Erreur</a:t>
            </a:r>
            <a:r>
              <a:rPr lang="en-US" b="1" dirty="0"/>
              <a:t> de reconstruction</a:t>
            </a:r>
            <a:r>
              <a:rPr lang="en-US" dirty="0"/>
              <a:t> </a:t>
            </a:r>
            <a:endParaRPr lang="en-CN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14A68-5261-1055-B5B4-E7B6FF70FC0B}"/>
              </a:ext>
            </a:extLst>
          </p:cNvPr>
          <p:cNvSpPr txBox="1"/>
          <p:nvPr/>
        </p:nvSpPr>
        <p:spPr>
          <a:xfrm>
            <a:off x="4730051" y="5812633"/>
            <a:ext cx="528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Distance entre les distributions </a:t>
            </a:r>
            <a:r>
              <a:rPr lang="en-US" altLang="zh-CN" b="1" dirty="0" err="1"/>
              <a:t>postérieure</a:t>
            </a:r>
            <a:r>
              <a:rPr lang="en-US" altLang="zh-CN" b="1" dirty="0"/>
              <a:t> et a priori</a:t>
            </a:r>
            <a:endParaRPr lang="en-CN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14DDF2E-071A-835E-9966-806176FDAC1F}"/>
              </a:ext>
            </a:extLst>
          </p:cNvPr>
          <p:cNvCxnSpPr/>
          <p:nvPr/>
        </p:nvCxnSpPr>
        <p:spPr>
          <a:xfrm flipV="1">
            <a:off x="3659855" y="5507488"/>
            <a:ext cx="0" cy="291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318705-7CEE-3FFF-97A9-029D447CF56F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7237243" y="5520676"/>
            <a:ext cx="135134" cy="291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CBA3744-E1F4-C5D0-6228-3732E2492437}"/>
              </a:ext>
            </a:extLst>
          </p:cNvPr>
          <p:cNvSpPr/>
          <p:nvPr/>
        </p:nvSpPr>
        <p:spPr>
          <a:xfrm>
            <a:off x="659482" y="4934792"/>
            <a:ext cx="990023" cy="308919"/>
          </a:xfrm>
          <a:prstGeom prst="rect">
            <a:avLst/>
          </a:prstGeom>
          <a:solidFill>
            <a:schemeClr val="accent2">
              <a:alpha val="9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ELBO</a:t>
            </a:r>
          </a:p>
        </p:txBody>
      </p:sp>
    </p:spTree>
    <p:extLst>
      <p:ext uri="{BB962C8B-B14F-4D97-AF65-F5344CB8AC3E}">
        <p14:creationId xmlns:p14="http://schemas.microsoft.com/office/powerpoint/2010/main" val="111563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en-US" dirty="0"/>
              <a:t>perçu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Generative Models</a:t>
            </a:r>
          </a:p>
          <a:p>
            <a:endParaRPr lang="en-US" dirty="0"/>
          </a:p>
          <a:p>
            <a:r>
              <a:rPr lang="en-US" altLang="zh-CN" dirty="0"/>
              <a:t>Variational Auto-Encoders (VAEs)</a:t>
            </a:r>
          </a:p>
          <a:p>
            <a:endParaRPr lang="en-US" altLang="zh-CN" dirty="0"/>
          </a:p>
          <a:p>
            <a:r>
              <a:rPr lang="en-US" altLang="zh-CN" dirty="0"/>
              <a:t>Generative Adversarial Networks (GANs)</a:t>
            </a:r>
          </a:p>
          <a:p>
            <a:endParaRPr lang="en-US" altLang="zh-CN" dirty="0"/>
          </a:p>
          <a:p>
            <a:r>
              <a:rPr lang="en-US" altLang="zh-CN" dirty="0"/>
              <a:t>Denoising Diffusion Models</a:t>
            </a:r>
            <a:r>
              <a:rPr lang="zh-CN" altLang="en-US" dirty="0"/>
              <a:t> </a:t>
            </a:r>
            <a:r>
              <a:rPr lang="en-US" altLang="zh-CN" dirty="0"/>
              <a:t>(DDMs)</a:t>
            </a:r>
          </a:p>
        </p:txBody>
      </p:sp>
    </p:spTree>
    <p:extLst>
      <p:ext uri="{BB962C8B-B14F-4D97-AF65-F5344CB8AC3E}">
        <p14:creationId xmlns:p14="http://schemas.microsoft.com/office/powerpoint/2010/main" val="4213522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VAEs pour la </a:t>
            </a:r>
            <a:r>
              <a:rPr lang="en-US" b="1" dirty="0" err="1"/>
              <a:t>Génération</a:t>
            </a:r>
            <a:r>
              <a:rPr lang="en-US" b="1" dirty="0"/>
              <a:t> </a:t>
            </a:r>
            <a:r>
              <a:rPr lang="en-US" b="1" dirty="0" err="1"/>
              <a:t>d'Images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4CD875-55BC-E9ED-9D2F-CF3F8855A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454" y="1323671"/>
            <a:ext cx="6727620" cy="502872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0778B4-CD62-C59F-236E-4C1CC0258312}"/>
              </a:ext>
            </a:extLst>
          </p:cNvPr>
          <p:cNvSpPr txBox="1"/>
          <p:nvPr/>
        </p:nvSpPr>
        <p:spPr>
          <a:xfrm>
            <a:off x="399245" y="6353758"/>
            <a:ext cx="5317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</a:t>
            </a:r>
            <a:r>
              <a:rPr lang="en-US" sz="1200" dirty="0"/>
              <a:t>from VAE: Auto-Encoding Variational Bayes </a:t>
            </a:r>
            <a:r>
              <a:rPr lang="en-US" sz="1200" dirty="0">
                <a:hlinkClick r:id="rId3"/>
              </a:rPr>
              <a:t>https://arxiv.org/pdf/1312.6114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92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0B7F5-CB9F-927F-745D-54252DC0E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Code Open-source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65206-2633-2AB9-2B87-A6D802C54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https://colab.research.google.com/github/smartgeometry-ucl/dl4g/blob/master/variational_autoencoder.ipynb</a:t>
            </a:r>
            <a:endParaRPr lang="en-US" dirty="0"/>
          </a:p>
          <a:p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4111342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Generative Adversarial Network (GAN)</a:t>
            </a:r>
          </a:p>
        </p:txBody>
      </p:sp>
    </p:spTree>
    <p:extLst>
      <p:ext uri="{BB962C8B-B14F-4D97-AF65-F5344CB8AC3E}">
        <p14:creationId xmlns:p14="http://schemas.microsoft.com/office/powerpoint/2010/main" val="2862629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Deux </a:t>
            </a:r>
            <a:r>
              <a:rPr lang="en-US" b="1" dirty="0" err="1"/>
              <a:t>Composants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 err="1"/>
              <a:t>Générateur</a:t>
            </a:r>
            <a:endParaRPr lang="en-US" altLang="zh-CN" b="1" dirty="0"/>
          </a:p>
          <a:p>
            <a:pPr lvl="1"/>
            <a:r>
              <a:rPr lang="en-US" altLang="zh-CN" dirty="0"/>
              <a:t>Un </a:t>
            </a:r>
            <a:r>
              <a:rPr lang="en-US" altLang="zh-CN" dirty="0" err="1"/>
              <a:t>générateur</a:t>
            </a:r>
            <a:r>
              <a:rPr lang="en-US" altLang="zh-CN" dirty="0"/>
              <a:t> </a:t>
            </a:r>
            <a:r>
              <a:rPr lang="en-US" altLang="zh-CN" dirty="0" err="1"/>
              <a:t>utilisé</a:t>
            </a:r>
            <a:r>
              <a:rPr lang="en-US" altLang="zh-CN" dirty="0"/>
              <a:t> pour la </a:t>
            </a:r>
            <a:r>
              <a:rPr lang="en-US" altLang="zh-CN" dirty="0" err="1"/>
              <a:t>génération</a:t>
            </a:r>
            <a:r>
              <a:rPr lang="en-US" altLang="zh-CN" dirty="0"/>
              <a:t> de données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err="1"/>
              <a:t>Discriminateur</a:t>
            </a:r>
            <a:endParaRPr lang="en-US" altLang="zh-CN" dirty="0"/>
          </a:p>
          <a:p>
            <a:pPr lvl="1"/>
            <a:r>
              <a:rPr lang="en-US" altLang="zh-CN" dirty="0" err="1"/>
              <a:t>Utilisé</a:t>
            </a:r>
            <a:r>
              <a:rPr lang="en-US" altLang="zh-CN" dirty="0"/>
              <a:t> pour </a:t>
            </a:r>
            <a:r>
              <a:rPr lang="en-US" altLang="zh-CN" dirty="0" err="1"/>
              <a:t>distinguer</a:t>
            </a:r>
            <a:r>
              <a:rPr lang="en-US" altLang="zh-CN" dirty="0"/>
              <a:t> entre les images </a:t>
            </a:r>
            <a:r>
              <a:rPr lang="en-US" altLang="zh-CN" dirty="0" err="1"/>
              <a:t>réelles</a:t>
            </a:r>
            <a:r>
              <a:rPr lang="en-US" altLang="zh-CN" dirty="0"/>
              <a:t> et les images </a:t>
            </a:r>
            <a:r>
              <a:rPr lang="en-US" altLang="zh-CN" dirty="0" err="1"/>
              <a:t>générées</a:t>
            </a:r>
            <a:r>
              <a:rPr lang="en-US" altLang="zh-CN" dirty="0"/>
              <a:t> par le </a:t>
            </a:r>
            <a:r>
              <a:rPr lang="en-US" altLang="zh-CN" dirty="0" err="1"/>
              <a:t>générateur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96544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Architecture GAN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B993C2-B303-03E6-0FD3-F5D3BD23E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4" t="13297" r="11139" b="25394"/>
          <a:stretch/>
        </p:blipFill>
        <p:spPr>
          <a:xfrm>
            <a:off x="1332854" y="1571677"/>
            <a:ext cx="8419349" cy="35023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531BE2-6C79-5D4D-A3DA-4C2B3A281914}"/>
              </a:ext>
            </a:extLst>
          </p:cNvPr>
          <p:cNvSpPr txBox="1"/>
          <p:nvPr/>
        </p:nvSpPr>
        <p:spPr>
          <a:xfrm>
            <a:off x="399245" y="6353758"/>
            <a:ext cx="424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4"/>
              </a:rPr>
              <a:t>https://slazebni.cs.illinois.edu/spring17/lec11_gan.pdf</a:t>
            </a:r>
            <a:r>
              <a:rPr lang="en-US" sz="1200" dirty="0"/>
              <a:t>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F19DDD0-3B09-2224-3CBA-68936B91910A}"/>
              </a:ext>
            </a:extLst>
          </p:cNvPr>
          <p:cNvSpPr/>
          <p:nvPr/>
        </p:nvSpPr>
        <p:spPr>
          <a:xfrm>
            <a:off x="7554259" y="4303059"/>
            <a:ext cx="4554069" cy="1434693"/>
          </a:xfrm>
          <a:prstGeom prst="roundRect">
            <a:avLst/>
          </a:prstGeom>
          <a:noFill/>
          <a:ln w="508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Générateur</a:t>
            </a:r>
            <a:r>
              <a:rPr lang="en-US" dirty="0">
                <a:solidFill>
                  <a:schemeClr val="tx1"/>
                </a:solidFill>
              </a:rPr>
              <a:t> : </a:t>
            </a:r>
            <a:r>
              <a:rPr lang="en-US" dirty="0" err="1">
                <a:solidFill>
                  <a:schemeClr val="tx1"/>
                </a:solidFill>
              </a:rPr>
              <a:t>génère</a:t>
            </a:r>
            <a:r>
              <a:rPr lang="en-US" dirty="0">
                <a:solidFill>
                  <a:schemeClr val="tx1"/>
                </a:solidFill>
              </a:rPr>
              <a:t> des </a:t>
            </a:r>
            <a:r>
              <a:rPr lang="en-US" dirty="0" err="1">
                <a:solidFill>
                  <a:schemeClr val="tx1"/>
                </a:solidFill>
              </a:rPr>
              <a:t>échantillons</a:t>
            </a:r>
            <a:r>
              <a:rPr lang="en-US" dirty="0">
                <a:solidFill>
                  <a:schemeClr val="tx1"/>
                </a:solidFill>
              </a:rPr>
              <a:t> faux, </a:t>
            </a:r>
            <a:r>
              <a:rPr lang="en-US" dirty="0" err="1">
                <a:solidFill>
                  <a:schemeClr val="tx1"/>
                </a:solidFill>
              </a:rPr>
              <a:t>essaie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tromper</a:t>
            </a:r>
            <a:r>
              <a:rPr lang="en-US" dirty="0">
                <a:solidFill>
                  <a:schemeClr val="tx1"/>
                </a:solidFill>
              </a:rPr>
              <a:t> le </a:t>
            </a:r>
            <a:r>
              <a:rPr lang="en-US" dirty="0" err="1">
                <a:solidFill>
                  <a:schemeClr val="tx1"/>
                </a:solidFill>
              </a:rPr>
              <a:t>Discriminateur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b="1" dirty="0" err="1">
                <a:solidFill>
                  <a:schemeClr val="tx1"/>
                </a:solidFill>
              </a:rPr>
              <a:t>Discriminateur</a:t>
            </a:r>
            <a:r>
              <a:rPr lang="en-US" dirty="0">
                <a:solidFill>
                  <a:schemeClr val="tx1"/>
                </a:solidFill>
              </a:rPr>
              <a:t> : </a:t>
            </a:r>
            <a:r>
              <a:rPr lang="en-US" dirty="0" err="1">
                <a:solidFill>
                  <a:schemeClr val="tx1"/>
                </a:solidFill>
              </a:rPr>
              <a:t>essaie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distinguer</a:t>
            </a:r>
            <a:r>
              <a:rPr lang="en-US" dirty="0">
                <a:solidFill>
                  <a:schemeClr val="tx1"/>
                </a:solidFill>
              </a:rPr>
              <a:t> entre les </a:t>
            </a:r>
            <a:r>
              <a:rPr lang="en-US" dirty="0" err="1">
                <a:solidFill>
                  <a:schemeClr val="tx1"/>
                </a:solidFill>
              </a:rPr>
              <a:t>échantillons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réels</a:t>
            </a:r>
            <a:r>
              <a:rPr lang="en-US" dirty="0">
                <a:solidFill>
                  <a:schemeClr val="tx1"/>
                </a:solidFill>
              </a:rPr>
              <a:t> et les </a:t>
            </a:r>
            <a:r>
              <a:rPr lang="en-US" dirty="0" err="1">
                <a:solidFill>
                  <a:schemeClr val="tx1"/>
                </a:solidFill>
              </a:rPr>
              <a:t>échantillons</a:t>
            </a:r>
            <a:r>
              <a:rPr lang="en-US" dirty="0">
                <a:solidFill>
                  <a:schemeClr val="tx1"/>
                </a:solidFill>
              </a:rPr>
              <a:t> faux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989DA-EBD3-BE23-7B5E-EA01C7C1C32C}"/>
              </a:ext>
            </a:extLst>
          </p:cNvPr>
          <p:cNvSpPr txBox="1"/>
          <p:nvPr/>
        </p:nvSpPr>
        <p:spPr>
          <a:xfrm>
            <a:off x="1395557" y="510356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z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un bruit </a:t>
            </a:r>
            <a:r>
              <a:rPr lang="en-US" dirty="0" err="1"/>
              <a:t>aléatoire</a:t>
            </a:r>
            <a:r>
              <a:rPr lang="en-US" dirty="0"/>
              <a:t> (</a:t>
            </a:r>
            <a:r>
              <a:rPr lang="en-US" dirty="0" err="1"/>
              <a:t>Gaussien</a:t>
            </a:r>
            <a:r>
              <a:rPr lang="en-US" dirty="0"/>
              <a:t>/</a:t>
            </a:r>
            <a:r>
              <a:rPr lang="en-US" dirty="0" err="1"/>
              <a:t>Uniforme</a:t>
            </a:r>
            <a:r>
              <a:rPr lang="en-US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z</a:t>
            </a:r>
            <a:r>
              <a:rPr lang="en-US" dirty="0"/>
              <a:t>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être</a:t>
            </a:r>
            <a:r>
              <a:rPr lang="en-US" dirty="0"/>
              <a:t> </a:t>
            </a:r>
            <a:r>
              <a:rPr lang="en-US" dirty="0" err="1"/>
              <a:t>considéré</a:t>
            </a:r>
            <a:r>
              <a:rPr lang="en-US" dirty="0"/>
              <a:t> </a:t>
            </a:r>
            <a:r>
              <a:rPr lang="en-US" dirty="0" err="1"/>
              <a:t>comme</a:t>
            </a:r>
            <a:r>
              <a:rPr lang="en-US" dirty="0"/>
              <a:t> la </a:t>
            </a:r>
            <a:r>
              <a:rPr lang="en-US" dirty="0" err="1"/>
              <a:t>représentation</a:t>
            </a:r>
            <a:r>
              <a:rPr lang="en-US" dirty="0"/>
              <a:t> </a:t>
            </a:r>
            <a:r>
              <a:rPr lang="en-US" dirty="0" err="1"/>
              <a:t>latente</a:t>
            </a:r>
            <a:r>
              <a:rPr lang="en-US" dirty="0"/>
              <a:t> de </a:t>
            </a:r>
            <a:r>
              <a:rPr lang="en-US" dirty="0" err="1"/>
              <a:t>l'image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5626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Entraînement</a:t>
            </a:r>
            <a:r>
              <a:rPr lang="en-US" b="1" dirty="0"/>
              <a:t> du </a:t>
            </a:r>
            <a:r>
              <a:rPr lang="en-US" b="1" dirty="0" err="1"/>
              <a:t>Discriminateur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B06F95-76CB-CED5-2B2D-94466B8395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24065" r="10131" b="9202"/>
          <a:stretch/>
        </p:blipFill>
        <p:spPr>
          <a:xfrm>
            <a:off x="1134532" y="1589086"/>
            <a:ext cx="10097124" cy="46762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8BCB7-6E71-196A-10A7-0195264FE086}"/>
              </a:ext>
            </a:extLst>
          </p:cNvPr>
          <p:cNvSpPr txBox="1"/>
          <p:nvPr/>
        </p:nvSpPr>
        <p:spPr>
          <a:xfrm>
            <a:off x="399245" y="6353758"/>
            <a:ext cx="424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https://slazebni.cs.illinois.edu/spring17/lec11_gan.pdf</a:t>
            </a:r>
            <a:r>
              <a:rPr lang="en-US" sz="12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76AB4F-6796-4AD4-02FA-A0C5A834AF88}"/>
              </a:ext>
            </a:extLst>
          </p:cNvPr>
          <p:cNvSpPr txBox="1"/>
          <p:nvPr/>
        </p:nvSpPr>
        <p:spPr>
          <a:xfrm>
            <a:off x="8342529" y="5386215"/>
            <a:ext cx="318545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Erreur</a:t>
            </a:r>
            <a:r>
              <a:rPr lang="en-US" dirty="0">
                <a:solidFill>
                  <a:srgbClr val="C00000"/>
                </a:solidFill>
              </a:rPr>
              <a:t> de </a:t>
            </a:r>
            <a:r>
              <a:rPr lang="en-US" dirty="0" err="1">
                <a:solidFill>
                  <a:srgbClr val="C00000"/>
                </a:solidFill>
              </a:rPr>
              <a:t>rétropropagation</a:t>
            </a:r>
            <a:r>
              <a:rPr lang="en-US" dirty="0">
                <a:solidFill>
                  <a:srgbClr val="C00000"/>
                </a:solidFill>
              </a:rPr>
              <a:t> pour </a:t>
            </a:r>
            <a:r>
              <a:rPr lang="en-US" dirty="0" err="1">
                <a:solidFill>
                  <a:srgbClr val="C00000"/>
                </a:solidFill>
              </a:rPr>
              <a:t>mettre</a:t>
            </a:r>
            <a:r>
              <a:rPr lang="en-US" dirty="0">
                <a:solidFill>
                  <a:srgbClr val="C00000"/>
                </a:solidFill>
              </a:rPr>
              <a:t> à jour les </a:t>
            </a:r>
            <a:r>
              <a:rPr lang="en-US" dirty="0" err="1">
                <a:solidFill>
                  <a:srgbClr val="C00000"/>
                </a:solidFill>
              </a:rPr>
              <a:t>poids</a:t>
            </a:r>
            <a:r>
              <a:rPr lang="en-US" dirty="0">
                <a:solidFill>
                  <a:srgbClr val="C00000"/>
                </a:solidFill>
              </a:rPr>
              <a:t> du </a:t>
            </a:r>
            <a:r>
              <a:rPr lang="en-US" dirty="0" err="1">
                <a:solidFill>
                  <a:srgbClr val="C00000"/>
                </a:solidFill>
              </a:rPr>
              <a:t>discriminateur</a:t>
            </a:r>
            <a:endParaRPr lang="en-C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83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Entraînement</a:t>
            </a:r>
            <a:r>
              <a:rPr lang="en-US" b="1" dirty="0"/>
              <a:t> du </a:t>
            </a:r>
            <a:r>
              <a:rPr lang="en-US" b="1" dirty="0" err="1"/>
              <a:t>Générateur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44ADE-DE91-6FDC-F3E2-4F41CAC3EFE1}"/>
              </a:ext>
            </a:extLst>
          </p:cNvPr>
          <p:cNvSpPr txBox="1"/>
          <p:nvPr/>
        </p:nvSpPr>
        <p:spPr>
          <a:xfrm>
            <a:off x="399245" y="6353758"/>
            <a:ext cx="424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https://slazebni.cs.illinois.edu/spring17/lec11_gan.pdf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9DCAA2-9B5E-E810-5FAA-4323D8DC83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t="26661" r="11112" b="8417"/>
          <a:stretch/>
        </p:blipFill>
        <p:spPr>
          <a:xfrm>
            <a:off x="1210732" y="1775352"/>
            <a:ext cx="9973211" cy="44561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C1CE69-7D9A-A6A5-5C5A-83481DB2CD0A}"/>
              </a:ext>
            </a:extLst>
          </p:cNvPr>
          <p:cNvSpPr txBox="1"/>
          <p:nvPr/>
        </p:nvSpPr>
        <p:spPr>
          <a:xfrm>
            <a:off x="8038352" y="5253216"/>
            <a:ext cx="338268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Erreur</a:t>
            </a:r>
            <a:r>
              <a:rPr lang="en-US" dirty="0">
                <a:solidFill>
                  <a:srgbClr val="C00000"/>
                </a:solidFill>
              </a:rPr>
              <a:t> de </a:t>
            </a:r>
            <a:r>
              <a:rPr lang="en-US" dirty="0" err="1">
                <a:solidFill>
                  <a:srgbClr val="C00000"/>
                </a:solidFill>
              </a:rPr>
              <a:t>rétropropagation</a:t>
            </a:r>
            <a:r>
              <a:rPr lang="en-US" dirty="0">
                <a:solidFill>
                  <a:srgbClr val="C00000"/>
                </a:solidFill>
              </a:rPr>
              <a:t> pour </a:t>
            </a:r>
            <a:r>
              <a:rPr lang="en-US" dirty="0" err="1">
                <a:solidFill>
                  <a:srgbClr val="C00000"/>
                </a:solidFill>
              </a:rPr>
              <a:t>mettre</a:t>
            </a:r>
            <a:r>
              <a:rPr lang="en-US" dirty="0">
                <a:solidFill>
                  <a:srgbClr val="C00000"/>
                </a:solidFill>
              </a:rPr>
              <a:t> à jour les </a:t>
            </a:r>
            <a:r>
              <a:rPr lang="en-US" dirty="0" err="1">
                <a:solidFill>
                  <a:srgbClr val="C00000"/>
                </a:solidFill>
              </a:rPr>
              <a:t>poids</a:t>
            </a:r>
            <a:r>
              <a:rPr lang="en-US" dirty="0">
                <a:solidFill>
                  <a:srgbClr val="C00000"/>
                </a:solidFill>
              </a:rPr>
              <a:t> du </a:t>
            </a:r>
            <a:r>
              <a:rPr lang="en-US" dirty="0" err="1">
                <a:solidFill>
                  <a:srgbClr val="C00000"/>
                </a:solidFill>
              </a:rPr>
              <a:t>générateur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C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538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GAN’s Formulation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E21E6-90AC-A557-80B4-8AC2EE21D607}"/>
              </a:ext>
            </a:extLst>
          </p:cNvPr>
          <p:cNvSpPr txBox="1"/>
          <p:nvPr/>
        </p:nvSpPr>
        <p:spPr>
          <a:xfrm>
            <a:off x="399245" y="6353758"/>
            <a:ext cx="4245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https://slazebni.cs.illinois.edu/spring17/lec11_gan.pdf</a:t>
            </a:r>
            <a:r>
              <a:rPr lang="en-US" sz="12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18A132-EC55-FD2D-BD6F-0EB7131CC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" t="15951" r="5041" b="5071"/>
          <a:stretch/>
        </p:blipFill>
        <p:spPr>
          <a:xfrm>
            <a:off x="1100664" y="1540933"/>
            <a:ext cx="9872134" cy="4611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3CB47E-FE85-E6AE-0F89-7D058E5C0D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80191" r="64438" b="5071"/>
          <a:stretch/>
        </p:blipFill>
        <p:spPr>
          <a:xfrm>
            <a:off x="1589741" y="5444565"/>
            <a:ext cx="3167530" cy="8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98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F77E1-1449-BA9D-FDFD-45339397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Formulation de GAN</a:t>
            </a:r>
            <a:endParaRPr lang="en-C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E4D47-D3EB-F671-022F-E6446521A6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5" t="15309" r="36983" b="72699"/>
          <a:stretch/>
        </p:blipFill>
        <p:spPr>
          <a:xfrm>
            <a:off x="4882776" y="1329602"/>
            <a:ext cx="2665504" cy="7002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2B208-AB36-7834-690D-634D19551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55911" r="4980" b="32097"/>
          <a:stretch/>
        </p:blipFill>
        <p:spPr>
          <a:xfrm>
            <a:off x="1022474" y="3879588"/>
            <a:ext cx="9872134" cy="7002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63FCDD-0834-C4D0-211B-9F3F389D9CF1}"/>
                  </a:ext>
                </a:extLst>
              </p:cNvPr>
              <p:cNvSpPr txBox="1"/>
              <p:nvPr/>
            </p:nvSpPr>
            <p:spPr>
              <a:xfrm>
                <a:off x="1117599" y="2029845"/>
                <a:ext cx="11181978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Elle </a:t>
                </a:r>
                <a:r>
                  <a:rPr lang="en-US" sz="2800" dirty="0" err="1"/>
                  <a:t>est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formulée</a:t>
                </a:r>
                <a:r>
                  <a:rPr lang="en-US" sz="2800" dirty="0"/>
                  <a:t> </a:t>
                </a:r>
                <a:r>
                  <a:rPr lang="en-US" sz="2800" dirty="0" err="1"/>
                  <a:t>comme</a:t>
                </a:r>
                <a:r>
                  <a:rPr lang="en-US" sz="2800" dirty="0"/>
                  <a:t> un jeu de minimax, </a:t>
                </a:r>
                <a:r>
                  <a:rPr lang="en-US" sz="2800" dirty="0" err="1"/>
                  <a:t>où</a:t>
                </a:r>
                <a:r>
                  <a:rPr lang="en-US" sz="2800" dirty="0"/>
                  <a:t> 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 </a:t>
                </a:r>
                <a:r>
                  <a:rPr lang="en-US" sz="2400" dirty="0" err="1"/>
                  <a:t>Discriminateur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cherche</a:t>
                </a:r>
                <a:r>
                  <a:rPr lang="en-US" sz="2400" dirty="0"/>
                  <a:t> à maximiser </a:t>
                </a:r>
                <a:r>
                  <a:rPr lang="en-US" sz="2400" dirty="0" err="1"/>
                  <a:t>sa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récompense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400" i="1" dirty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zh-CN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 </a:t>
                </a:r>
                <a:r>
                  <a:rPr lang="en-US" sz="2400" dirty="0" err="1"/>
                  <a:t>Générateur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cherche</a:t>
                </a:r>
                <a:r>
                  <a:rPr lang="en-US" sz="2400" dirty="0"/>
                  <a:t> à </a:t>
                </a:r>
                <a:r>
                  <a:rPr lang="en-US" sz="2400" dirty="0" err="1"/>
                  <a:t>minimiser</a:t>
                </a:r>
                <a:r>
                  <a:rPr lang="en-US" sz="2400" dirty="0"/>
                  <a:t> la </a:t>
                </a:r>
                <a:r>
                  <a:rPr lang="en-US" sz="2400" dirty="0" err="1"/>
                  <a:t>récompense</a:t>
                </a:r>
                <a:r>
                  <a:rPr lang="en-US" sz="2400" dirty="0"/>
                  <a:t> du </a:t>
                </a:r>
                <a:r>
                  <a:rPr lang="en-US" sz="2400" dirty="0" err="1"/>
                  <a:t>Discriminateur</a:t>
                </a:r>
                <a:r>
                  <a:rPr lang="en-US" sz="2400" dirty="0"/>
                  <a:t> (</a:t>
                </a:r>
                <a:r>
                  <a:rPr lang="en-US" sz="2400" dirty="0" err="1"/>
                  <a:t>ou</a:t>
                </a:r>
                <a:r>
                  <a:rPr lang="en-US" sz="2400" dirty="0"/>
                  <a:t> à maximiser </a:t>
                </a:r>
                <a:r>
                  <a:rPr lang="en-US" sz="2400" dirty="0" err="1"/>
                  <a:t>sa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perte</a:t>
                </a:r>
                <a:r>
                  <a:rPr lang="en-US" sz="2400" dirty="0"/>
                  <a:t>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 err="1"/>
                  <a:t>L'équilibre</a:t>
                </a:r>
                <a:r>
                  <a:rPr lang="en-US" sz="2800" dirty="0"/>
                  <a:t> de Nash de </a:t>
                </a:r>
                <a:r>
                  <a:rPr lang="en-US" sz="2800" dirty="0" err="1"/>
                  <a:t>ce</a:t>
                </a:r>
                <a:r>
                  <a:rPr lang="en-US" sz="2800" dirty="0"/>
                  <a:t> jeu particulier </a:t>
                </a:r>
                <a:r>
                  <a:rPr lang="en-US" sz="2800" dirty="0" err="1"/>
                  <a:t>est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atteint</a:t>
                </a:r>
                <a:r>
                  <a:rPr lang="en-US" sz="2800" dirty="0"/>
                  <a:t> </a:t>
                </a:r>
                <a:r>
                  <a:rPr lang="en-US" sz="2800" dirty="0" err="1"/>
                  <a:t>lorsque</a:t>
                </a: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CN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63FCDD-0834-C4D0-211B-9F3F389D9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99" y="2029845"/>
                <a:ext cx="11181978" cy="3539430"/>
              </a:xfrm>
              <a:prstGeom prst="rect">
                <a:avLst/>
              </a:prstGeom>
              <a:blipFill>
                <a:blip r:embed="rId3"/>
                <a:stretch>
                  <a:fillRect l="-907" t="-178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B5ECBE20-F7CD-D1FE-9B0B-263A03DC5E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80191" r="64438" b="5071"/>
          <a:stretch/>
        </p:blipFill>
        <p:spPr>
          <a:xfrm>
            <a:off x="1577789" y="5294002"/>
            <a:ext cx="3167530" cy="86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69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Les </a:t>
            </a:r>
            <a:r>
              <a:rPr lang="en-US" b="1" dirty="0" err="1"/>
              <a:t>Vecteurs</a:t>
            </a:r>
            <a:r>
              <a:rPr lang="en-US" b="1" dirty="0"/>
              <a:t> </a:t>
            </a:r>
            <a:r>
              <a:rPr lang="en-US" b="1" dirty="0" err="1"/>
              <a:t>Latents</a:t>
            </a:r>
            <a:r>
              <a:rPr lang="en-US" b="1" dirty="0"/>
              <a:t> </a:t>
            </a:r>
            <a:r>
              <a:rPr lang="en-US" b="1" dirty="0" err="1"/>
              <a:t>Capturent</a:t>
            </a:r>
            <a:r>
              <a:rPr lang="en-US" b="1" dirty="0"/>
              <a:t> des Motifs </a:t>
            </a:r>
            <a:r>
              <a:rPr lang="en-US" b="1" dirty="0" err="1"/>
              <a:t>Intéressants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DC350D-F025-A963-2ABE-54B9CD48A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3" b="19789"/>
          <a:stretch/>
        </p:blipFill>
        <p:spPr>
          <a:xfrm>
            <a:off x="1262391" y="1473995"/>
            <a:ext cx="9667217" cy="35880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A929657-BF6C-30BA-6CC5-4F51B142865A}"/>
              </a:ext>
            </a:extLst>
          </p:cNvPr>
          <p:cNvSpPr txBox="1"/>
          <p:nvPr/>
        </p:nvSpPr>
        <p:spPr>
          <a:xfrm>
            <a:off x="399245" y="6353758"/>
            <a:ext cx="9052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/>
              <a:t>Unsupervised Representation Learning with Deep Convolutional Generative Adversarial Networks </a:t>
            </a:r>
            <a:r>
              <a:rPr lang="en-US" sz="1200" dirty="0">
                <a:hlinkClick r:id="rId3"/>
              </a:rPr>
              <a:t>https://arxiv.org/abs/1511.06434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6300EF-2D67-1550-3FDE-1044CB68FB63}"/>
              </a:ext>
            </a:extLst>
          </p:cNvPr>
          <p:cNvSpPr txBox="1"/>
          <p:nvPr/>
        </p:nvSpPr>
        <p:spPr>
          <a:xfrm>
            <a:off x="1422400" y="5123139"/>
            <a:ext cx="1500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homme avec des lunettes</a:t>
            </a:r>
            <a:endParaRPr lang="en-CN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BB8D9-F1A1-15B2-567F-ACF66C7AED33}"/>
              </a:ext>
            </a:extLst>
          </p:cNvPr>
          <p:cNvSpPr txBox="1"/>
          <p:nvPr/>
        </p:nvSpPr>
        <p:spPr>
          <a:xfrm>
            <a:off x="3313953" y="5153674"/>
            <a:ext cx="1500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homme sans lunettes</a:t>
            </a:r>
            <a:endParaRPr lang="en-CN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9F92B-A418-C4F7-6A65-C674862EC4B8}"/>
              </a:ext>
            </a:extLst>
          </p:cNvPr>
          <p:cNvSpPr txBox="1"/>
          <p:nvPr/>
        </p:nvSpPr>
        <p:spPr>
          <a:xfrm>
            <a:off x="5283200" y="5168941"/>
            <a:ext cx="1500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femme sans lunettes</a:t>
            </a:r>
            <a:endParaRPr lang="en-CN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1F817-9A30-B193-B5F3-7EC2B659F601}"/>
              </a:ext>
            </a:extLst>
          </p:cNvPr>
          <p:cNvSpPr txBox="1"/>
          <p:nvPr/>
        </p:nvSpPr>
        <p:spPr>
          <a:xfrm>
            <a:off x="7670800" y="5153674"/>
            <a:ext cx="15000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femme avec des lunettes</a:t>
            </a:r>
            <a:endParaRPr lang="en-CN" sz="1600" dirty="0"/>
          </a:p>
        </p:txBody>
      </p:sp>
    </p:spTree>
    <p:extLst>
      <p:ext uri="{BB962C8B-B14F-4D97-AF65-F5344CB8AC3E}">
        <p14:creationId xmlns:p14="http://schemas.microsoft.com/office/powerpoint/2010/main" val="2853156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Generative Models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Modéliser la distribution </a:t>
                </a:r>
                <a:r>
                  <a:rPr lang="en-US" dirty="0" err="1"/>
                  <a:t>conjointe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et </a:t>
                </a:r>
                <a:r>
                  <a:rPr lang="en-US" dirty="0" err="1"/>
                  <a:t>en</a:t>
                </a:r>
                <a:r>
                  <a:rPr lang="en-US" dirty="0"/>
                  <a:t> </a:t>
                </a:r>
                <a:r>
                  <a:rPr lang="en-US" dirty="0" err="1"/>
                  <a:t>tirer</a:t>
                </a:r>
                <a:r>
                  <a:rPr lang="en-US" dirty="0"/>
                  <a:t> des </a:t>
                </a:r>
                <a:r>
                  <a:rPr lang="en-US" dirty="0" err="1"/>
                  <a:t>échantillons</a:t>
                </a:r>
                <a:r>
                  <a:rPr lang="en-US" dirty="0"/>
                  <a:t>.</a:t>
                </a:r>
                <a:endParaRPr lang="en-US" altLang="zh-CN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AE462D-2A84-7DAC-077B-A6314DEAE6F8}"/>
              </a:ext>
            </a:extLst>
          </p:cNvPr>
          <p:cNvSpPr txBox="1"/>
          <p:nvPr/>
        </p:nvSpPr>
        <p:spPr>
          <a:xfrm>
            <a:off x="399245" y="6488668"/>
            <a:ext cx="4281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from https://</a:t>
            </a:r>
            <a:r>
              <a:rPr lang="en-US" sz="1200" dirty="0" err="1"/>
              <a:t>github.com</a:t>
            </a:r>
            <a:r>
              <a:rPr lang="en-US" sz="1200" dirty="0"/>
              <a:t>/cvpr2023-tutorial-diffusion-models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339113-D56D-53AA-FFBA-C0384C78C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5"/>
          <a:stretch/>
        </p:blipFill>
        <p:spPr>
          <a:xfrm>
            <a:off x="2316856" y="2645625"/>
            <a:ext cx="7467704" cy="232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575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Suivez les Mises à Jour au Zoo des GANs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BA37C-4DEE-90F0-DF87-D69395276F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7"/>
          <a:stretch/>
        </p:blipFill>
        <p:spPr>
          <a:xfrm>
            <a:off x="1234019" y="1490133"/>
            <a:ext cx="9129182" cy="4881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A8CF4-F794-A583-C8FA-9933AFA1E202}"/>
              </a:ext>
            </a:extLst>
          </p:cNvPr>
          <p:cNvSpPr txBox="1"/>
          <p:nvPr/>
        </p:nvSpPr>
        <p:spPr>
          <a:xfrm>
            <a:off x="399245" y="6353758"/>
            <a:ext cx="6157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https://efrosgans.eecs.berkeley.edu/CVPR18_slides/Introduction_by_Goodfellow.pdf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29116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Denoising Diffusion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25346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 </a:t>
            </a:r>
            <a:r>
              <a:rPr lang="en-US" b="1" dirty="0" err="1"/>
              <a:t>Modèle</a:t>
            </a:r>
            <a:r>
              <a:rPr lang="en-US" b="1" dirty="0"/>
              <a:t> </a:t>
            </a:r>
            <a:r>
              <a:rPr lang="en-US" b="1" dirty="0" err="1"/>
              <a:t>Génératif</a:t>
            </a:r>
            <a:r>
              <a:rPr lang="en-US" b="1" dirty="0"/>
              <a:t> de Pointe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A25DD3-A4FA-FB19-BA90-4445E80E3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13045" r="3832" b="13521"/>
          <a:stretch/>
        </p:blipFill>
        <p:spPr>
          <a:xfrm>
            <a:off x="1598749" y="1456772"/>
            <a:ext cx="8225735" cy="4734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85EDB-6C07-311F-4558-2FD063F0ABE1}"/>
              </a:ext>
            </a:extLst>
          </p:cNvPr>
          <p:cNvSpPr txBox="1"/>
          <p:nvPr/>
        </p:nvSpPr>
        <p:spPr>
          <a:xfrm>
            <a:off x="399245" y="6353758"/>
            <a:ext cx="18855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</a:t>
            </a:r>
            <a:r>
              <a:rPr lang="zh-CN" altLang="en-US" sz="1200" dirty="0"/>
              <a:t> </a:t>
            </a:r>
            <a:r>
              <a:rPr lang="en-US" altLang="zh-CN" sz="1200" dirty="0"/>
              <a:t>from</a:t>
            </a:r>
            <a:r>
              <a:rPr lang="zh-CN" altLang="en-US" sz="1200" dirty="0"/>
              <a:t> </a:t>
            </a:r>
            <a:r>
              <a:rPr lang="en-US" altLang="zh-CN" sz="1200" dirty="0"/>
              <a:t>Midjourney</a:t>
            </a:r>
            <a:r>
              <a:rPr lang="zh-CN" altLang="en-US" sz="1200" dirty="0"/>
              <a:t> </a:t>
            </a:r>
            <a:r>
              <a:rPr lang="en-US" altLang="zh-CN" sz="1200" dirty="0"/>
              <a:t>v4.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0007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Pourquoi</a:t>
            </a:r>
            <a:r>
              <a:rPr lang="en-US" b="1" dirty="0"/>
              <a:t> la Diffusion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VAE &amp; GAN: </a:t>
            </a:r>
          </a:p>
          <a:p>
            <a:pPr lvl="1"/>
            <a:r>
              <a:rPr lang="en-US" dirty="0" err="1"/>
              <a:t>Convertir</a:t>
            </a:r>
            <a:r>
              <a:rPr lang="en-US" dirty="0"/>
              <a:t> le </a:t>
            </a:r>
            <a:r>
              <a:rPr lang="en-US" dirty="0" err="1"/>
              <a:t>vecteur</a:t>
            </a:r>
            <a:r>
              <a:rPr lang="en-US" dirty="0"/>
              <a:t> de bruit latent </a:t>
            </a:r>
            <a:r>
              <a:rPr lang="en-US" dirty="0" err="1"/>
              <a:t>en</a:t>
            </a:r>
            <a:r>
              <a:rPr lang="en-US" dirty="0"/>
              <a:t> distribution </a:t>
            </a:r>
            <a:r>
              <a:rPr lang="en-US" dirty="0" err="1"/>
              <a:t>cible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</a:t>
            </a:r>
            <a:r>
              <a:rPr lang="en-US" dirty="0" err="1"/>
              <a:t>seule</a:t>
            </a:r>
            <a:r>
              <a:rPr lang="en-US" dirty="0"/>
              <a:t> étape</a:t>
            </a:r>
          </a:p>
          <a:p>
            <a:r>
              <a:rPr lang="en-US" altLang="zh-CN" b="1" dirty="0"/>
              <a:t>Diffusion: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Estimer</a:t>
            </a:r>
            <a:r>
              <a:rPr lang="en-US" dirty="0"/>
              <a:t> et </a:t>
            </a:r>
            <a:r>
              <a:rPr lang="en-US" dirty="0" err="1"/>
              <a:t>analyser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petites étapes </a:t>
            </a:r>
            <a:r>
              <a:rPr lang="en-US" dirty="0" err="1"/>
              <a:t>est</a:t>
            </a:r>
            <a:r>
              <a:rPr lang="en-US" dirty="0"/>
              <a:t> plus calculable et plus facile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249B6D-0345-98A3-5E0A-64B74B2F7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51385" r="5433" b="13475"/>
          <a:stretch/>
        </p:blipFill>
        <p:spPr>
          <a:xfrm>
            <a:off x="1204453" y="3896853"/>
            <a:ext cx="9070258" cy="2079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9E4BC8-E1BB-F51E-53C6-FAE36AED3BC3}"/>
              </a:ext>
            </a:extLst>
          </p:cNvPr>
          <p:cNvSpPr txBox="1"/>
          <p:nvPr/>
        </p:nvSpPr>
        <p:spPr>
          <a:xfrm>
            <a:off x="399245" y="6353758"/>
            <a:ext cx="429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from </a:t>
            </a:r>
            <a:r>
              <a:rPr lang="en-US" sz="1200" dirty="0">
                <a:hlinkClick r:id="rId3"/>
              </a:rPr>
              <a:t>https://cvpr2022-tutorial-diffusion-models.github.io/</a:t>
            </a:r>
            <a:r>
              <a:rPr lang="en-US" sz="1200" dirty="0"/>
              <a:t>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F2F11-9E33-244C-B214-8274CFB68860}"/>
              </a:ext>
            </a:extLst>
          </p:cNvPr>
          <p:cNvSpPr/>
          <p:nvPr/>
        </p:nvSpPr>
        <p:spPr>
          <a:xfrm>
            <a:off x="3878577" y="5646431"/>
            <a:ext cx="4292201" cy="600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Processus de </a:t>
            </a:r>
            <a:r>
              <a:rPr lang="en-US" b="1" dirty="0" err="1">
                <a:solidFill>
                  <a:srgbClr val="C00000"/>
                </a:solidFill>
              </a:rPr>
              <a:t>débruitage</a:t>
            </a:r>
            <a:r>
              <a:rPr lang="en-US" b="1" dirty="0">
                <a:solidFill>
                  <a:srgbClr val="C00000"/>
                </a:solidFill>
              </a:rPr>
              <a:t> inverse </a:t>
            </a:r>
            <a:r>
              <a:rPr lang="en-US" b="1" dirty="0" err="1">
                <a:solidFill>
                  <a:srgbClr val="C00000"/>
                </a:solidFill>
              </a:rPr>
              <a:t>apprend</a:t>
            </a:r>
            <a:r>
              <a:rPr lang="en-US" b="1" dirty="0">
                <a:solidFill>
                  <a:srgbClr val="C00000"/>
                </a:solidFill>
              </a:rPr>
              <a:t> à </a:t>
            </a:r>
            <a:r>
              <a:rPr lang="en-US" b="1" dirty="0" err="1">
                <a:solidFill>
                  <a:srgbClr val="C00000"/>
                </a:solidFill>
              </a:rPr>
              <a:t>générer</a:t>
            </a:r>
            <a:r>
              <a:rPr lang="en-US" b="1" dirty="0">
                <a:solidFill>
                  <a:srgbClr val="C00000"/>
                </a:solidFill>
              </a:rPr>
              <a:t> des données </a:t>
            </a:r>
            <a:r>
              <a:rPr lang="en-US" b="1" dirty="0" err="1">
                <a:solidFill>
                  <a:srgbClr val="C00000"/>
                </a:solidFill>
              </a:rPr>
              <a:t>en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débruitant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94CC67-DC60-5C97-261B-B8EFE65F69A3}"/>
              </a:ext>
            </a:extLst>
          </p:cNvPr>
          <p:cNvSpPr/>
          <p:nvPr/>
        </p:nvSpPr>
        <p:spPr>
          <a:xfrm>
            <a:off x="3520237" y="3696265"/>
            <a:ext cx="4763150" cy="60012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Processus de diffusion </a:t>
            </a:r>
            <a:r>
              <a:rPr lang="en-US" b="1" dirty="0" err="1">
                <a:solidFill>
                  <a:srgbClr val="C00000"/>
                </a:solidFill>
              </a:rPr>
              <a:t>directe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ajoute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progressivement</a:t>
            </a:r>
            <a:r>
              <a:rPr lang="en-US" b="1" dirty="0">
                <a:solidFill>
                  <a:srgbClr val="C00000"/>
                </a:solidFill>
              </a:rPr>
              <a:t> du bruit à </a:t>
            </a:r>
            <a:r>
              <a:rPr lang="en-US" b="1" dirty="0" err="1">
                <a:solidFill>
                  <a:srgbClr val="C00000"/>
                </a:solidFill>
              </a:rPr>
              <a:t>l'entrée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96305-4AC4-5D30-4543-7151D4F18706}"/>
              </a:ext>
            </a:extLst>
          </p:cNvPr>
          <p:cNvSpPr txBox="1"/>
          <p:nvPr/>
        </p:nvSpPr>
        <p:spPr>
          <a:xfrm>
            <a:off x="992094" y="4751948"/>
            <a:ext cx="10458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Données</a:t>
            </a:r>
            <a:endParaRPr lang="en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FB401A-D8F8-CB9D-2ED2-593FCD5E8D07}"/>
              </a:ext>
            </a:extLst>
          </p:cNvPr>
          <p:cNvSpPr txBox="1"/>
          <p:nvPr/>
        </p:nvSpPr>
        <p:spPr>
          <a:xfrm>
            <a:off x="9595083" y="4766823"/>
            <a:ext cx="104588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Bruit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814919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Processus </a:t>
            </a:r>
            <a:r>
              <a:rPr lang="en-US" b="1" dirty="0" err="1"/>
              <a:t>d'Apprentissage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L'objectif</a:t>
            </a:r>
            <a:r>
              <a:rPr lang="en-US" altLang="zh-CN" dirty="0"/>
              <a:t> d'un </a:t>
            </a:r>
            <a:r>
              <a:rPr lang="en-US" altLang="zh-CN" dirty="0" err="1"/>
              <a:t>modèle</a:t>
            </a:r>
            <a:r>
              <a:rPr lang="en-US" altLang="zh-CN" dirty="0"/>
              <a:t> de diffusion </a:t>
            </a:r>
            <a:r>
              <a:rPr lang="en-US" altLang="zh-CN" dirty="0" err="1"/>
              <a:t>est</a:t>
            </a:r>
            <a:r>
              <a:rPr lang="en-US" altLang="zh-CN" dirty="0"/>
              <a:t> </a:t>
            </a:r>
            <a:r>
              <a:rPr lang="en-US" altLang="zh-CN" dirty="0" err="1"/>
              <a:t>d'apprendre</a:t>
            </a:r>
            <a:r>
              <a:rPr lang="en-US" altLang="zh-CN" dirty="0"/>
              <a:t> le processus de </a:t>
            </a:r>
            <a:r>
              <a:rPr lang="en-US" altLang="zh-CN" dirty="0" err="1"/>
              <a:t>débruitage</a:t>
            </a:r>
            <a:r>
              <a:rPr lang="en-US" altLang="zh-CN" dirty="0"/>
              <a:t> inverse pour </a:t>
            </a:r>
            <a:r>
              <a:rPr lang="en-US" altLang="zh-CN" dirty="0" err="1"/>
              <a:t>annuler</a:t>
            </a:r>
            <a:r>
              <a:rPr lang="en-US" altLang="zh-CN" dirty="0"/>
              <a:t> </a:t>
            </a:r>
            <a:r>
              <a:rPr lang="en-US" altLang="zh-CN" dirty="0" err="1"/>
              <a:t>progressivement</a:t>
            </a:r>
            <a:r>
              <a:rPr lang="en-US" altLang="zh-CN" dirty="0"/>
              <a:t> le processus direct</a:t>
            </a:r>
          </a:p>
          <a:p>
            <a:r>
              <a:rPr lang="en-US" altLang="zh-CN" dirty="0"/>
              <a:t>De </a:t>
            </a:r>
            <a:r>
              <a:rPr lang="en-US" altLang="zh-CN" dirty="0" err="1"/>
              <a:t>cette</a:t>
            </a:r>
            <a:r>
              <a:rPr lang="en-US" altLang="zh-CN" dirty="0"/>
              <a:t> manière, le processus inverse </a:t>
            </a:r>
            <a:r>
              <a:rPr lang="en-US" altLang="zh-CN" dirty="0" err="1"/>
              <a:t>semble</a:t>
            </a:r>
            <a:r>
              <a:rPr lang="en-US" altLang="zh-CN" dirty="0"/>
              <a:t> </a:t>
            </a:r>
            <a:r>
              <a:rPr lang="en-US" altLang="zh-CN" dirty="0" err="1"/>
              <a:t>générer</a:t>
            </a:r>
            <a:r>
              <a:rPr lang="en-US" altLang="zh-CN" dirty="0"/>
              <a:t> de </a:t>
            </a:r>
            <a:r>
              <a:rPr lang="en-US" altLang="zh-CN" dirty="0" err="1"/>
              <a:t>nouvelles</a:t>
            </a:r>
            <a:r>
              <a:rPr lang="en-US" altLang="zh-CN" dirty="0"/>
              <a:t> données à </a:t>
            </a:r>
            <a:r>
              <a:rPr lang="en-US" altLang="zh-CN" dirty="0" err="1"/>
              <a:t>partir</a:t>
            </a:r>
            <a:r>
              <a:rPr lang="en-US" altLang="zh-CN" dirty="0"/>
              <a:t> de bruit </a:t>
            </a:r>
            <a:r>
              <a:rPr lang="en-US" altLang="zh-CN" dirty="0" err="1"/>
              <a:t>aléatoire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425124-97D0-307E-4A0F-E4D20876106F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AE42F7-A8A1-7E46-C84D-068A407351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7" b="29171"/>
          <a:stretch/>
        </p:blipFill>
        <p:spPr>
          <a:xfrm>
            <a:off x="1550505" y="3599900"/>
            <a:ext cx="9143999" cy="2719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BD5F0D-8057-74E9-174E-90E503F44F9E}"/>
              </a:ext>
            </a:extLst>
          </p:cNvPr>
          <p:cNvSpPr txBox="1"/>
          <p:nvPr/>
        </p:nvSpPr>
        <p:spPr>
          <a:xfrm>
            <a:off x="5659718" y="5640248"/>
            <a:ext cx="13626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est</a:t>
            </a:r>
            <a:r>
              <a:rPr lang="en-US" dirty="0">
                <a:solidFill>
                  <a:srgbClr val="FF0000"/>
                </a:solidFill>
              </a:rPr>
              <a:t> inconnu</a:t>
            </a:r>
            <a:endParaRPr lang="en-C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643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Les </a:t>
            </a:r>
            <a:r>
              <a:rPr lang="en-US" dirty="0" err="1"/>
              <a:t>Changements</a:t>
            </a:r>
            <a:r>
              <a:rPr lang="en-US" dirty="0"/>
              <a:t> de Distribution au Fil du Temps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07E32-2CC7-D4C6-2AB4-90166567BDE9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6A693-5608-8F59-BCB7-03666474CF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/>
          <a:stretch/>
        </p:blipFill>
        <p:spPr>
          <a:xfrm>
            <a:off x="838200" y="1660016"/>
            <a:ext cx="9447306" cy="46937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1189ED-C92B-807C-BD06-022CA8F1AA91}"/>
              </a:ext>
            </a:extLst>
          </p:cNvPr>
          <p:cNvSpPr txBox="1"/>
          <p:nvPr/>
        </p:nvSpPr>
        <p:spPr>
          <a:xfrm>
            <a:off x="908424" y="2409122"/>
            <a:ext cx="209774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Distribution des Données </a:t>
            </a:r>
            <a:r>
              <a:rPr lang="en-US" dirty="0" err="1"/>
              <a:t>Diffusées</a:t>
            </a:r>
            <a:endParaRPr lang="en-C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6E8FDB-E772-9A55-E3DF-0FC960D0B64A}"/>
              </a:ext>
            </a:extLst>
          </p:cNvPr>
          <p:cNvSpPr txBox="1"/>
          <p:nvPr/>
        </p:nvSpPr>
        <p:spPr>
          <a:xfrm>
            <a:off x="962211" y="4736816"/>
            <a:ext cx="249816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Distribution de </a:t>
            </a:r>
            <a:r>
              <a:rPr lang="en-US" dirty="0" err="1"/>
              <a:t>Débruitage</a:t>
            </a:r>
            <a:r>
              <a:rPr lang="en-US" dirty="0"/>
              <a:t> </a:t>
            </a:r>
            <a:r>
              <a:rPr lang="en-US" dirty="0" err="1"/>
              <a:t>Véritable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3656449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Entraînement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Les </a:t>
            </a:r>
            <a:r>
              <a:rPr lang="en-US" altLang="zh-CN" dirty="0" err="1"/>
              <a:t>modèles</a:t>
            </a:r>
            <a:r>
              <a:rPr lang="en-US" altLang="zh-CN" dirty="0"/>
              <a:t> de diffusion </a:t>
            </a:r>
            <a:r>
              <a:rPr lang="en-US" altLang="zh-CN" dirty="0" err="1"/>
              <a:t>prédisent</a:t>
            </a:r>
            <a:r>
              <a:rPr lang="en-US" altLang="zh-CN" dirty="0"/>
              <a:t> les bruits à </a:t>
            </a:r>
            <a:r>
              <a:rPr lang="en-US" altLang="zh-CN" dirty="0" err="1"/>
              <a:t>partir</a:t>
            </a:r>
            <a:r>
              <a:rPr lang="en-US" altLang="zh-CN" dirty="0"/>
              <a:t> des images </a:t>
            </a:r>
            <a:r>
              <a:rPr lang="en-US" altLang="zh-CN" dirty="0" err="1"/>
              <a:t>d'entrée</a:t>
            </a:r>
            <a:r>
              <a:rPr lang="en-US" altLang="zh-CN" dirty="0"/>
              <a:t>, </a:t>
            </a:r>
            <a:r>
              <a:rPr lang="en-US" altLang="zh-CN" dirty="0" err="1"/>
              <a:t>généralement</a:t>
            </a:r>
            <a:r>
              <a:rPr lang="en-US" altLang="zh-CN" dirty="0"/>
              <a:t> </a:t>
            </a:r>
            <a:r>
              <a:rPr lang="en-US" altLang="zh-CN" dirty="0" err="1"/>
              <a:t>en</a:t>
            </a:r>
            <a:r>
              <a:rPr lang="en-US" altLang="zh-CN" dirty="0"/>
              <a:t> </a:t>
            </a:r>
            <a:r>
              <a:rPr lang="en-US" altLang="zh-CN" dirty="0" err="1"/>
              <a:t>utilisant</a:t>
            </a:r>
            <a:r>
              <a:rPr lang="en-US" altLang="zh-CN" dirty="0"/>
              <a:t> U-Net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95535B-7272-501A-86A0-072ABCF08D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18963" r="4107" b="8417"/>
          <a:stretch/>
        </p:blipFill>
        <p:spPr>
          <a:xfrm>
            <a:off x="2260600" y="3164839"/>
            <a:ext cx="7585194" cy="3012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988FF7-FA9F-0F23-EA81-2934F8DFD8D4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5589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Entraînement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Les </a:t>
            </a:r>
            <a:r>
              <a:rPr lang="en-US" altLang="zh-CN" dirty="0" err="1"/>
              <a:t>modèles</a:t>
            </a:r>
            <a:r>
              <a:rPr lang="en-US" altLang="zh-CN" dirty="0"/>
              <a:t> de diffusion </a:t>
            </a:r>
            <a:r>
              <a:rPr lang="en-US" altLang="zh-CN" dirty="0" err="1"/>
              <a:t>prédisent</a:t>
            </a:r>
            <a:r>
              <a:rPr lang="en-US" altLang="zh-CN" dirty="0"/>
              <a:t> les bruits à </a:t>
            </a:r>
            <a:r>
              <a:rPr lang="en-US" altLang="zh-CN" dirty="0" err="1"/>
              <a:t>partir</a:t>
            </a:r>
            <a:r>
              <a:rPr lang="en-US" altLang="zh-CN" dirty="0"/>
              <a:t> des images </a:t>
            </a:r>
            <a:r>
              <a:rPr lang="en-US" altLang="zh-CN" dirty="0" err="1"/>
              <a:t>d'entrée</a:t>
            </a:r>
            <a:r>
              <a:rPr lang="en-US" altLang="zh-CN" dirty="0"/>
              <a:t>, </a:t>
            </a:r>
            <a:r>
              <a:rPr lang="en-US" altLang="zh-CN" dirty="0" err="1"/>
              <a:t>généralement</a:t>
            </a:r>
            <a:r>
              <a:rPr lang="en-US" altLang="zh-CN" dirty="0"/>
              <a:t> </a:t>
            </a:r>
            <a:r>
              <a:rPr lang="en-US" altLang="zh-CN" dirty="0" err="1"/>
              <a:t>en</a:t>
            </a:r>
            <a:r>
              <a:rPr lang="en-US" altLang="zh-CN" dirty="0"/>
              <a:t> </a:t>
            </a:r>
            <a:r>
              <a:rPr lang="en-US" altLang="zh-CN" dirty="0" err="1"/>
              <a:t>utilisant</a:t>
            </a:r>
            <a:r>
              <a:rPr lang="en-US" altLang="zh-CN" dirty="0"/>
              <a:t> U-Net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21F426-9A79-4F71-20E0-75F15842F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6" t="17493" r="8056"/>
          <a:stretch/>
        </p:blipFill>
        <p:spPr>
          <a:xfrm>
            <a:off x="2580640" y="2872423"/>
            <a:ext cx="7030720" cy="344388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8562D9B-9F50-095F-43E2-1FA243B78572}"/>
              </a:ext>
            </a:extLst>
          </p:cNvPr>
          <p:cNvSpPr/>
          <p:nvPr/>
        </p:nvSpPr>
        <p:spPr>
          <a:xfrm>
            <a:off x="4490720" y="5262880"/>
            <a:ext cx="365760" cy="4267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63684D-07CC-7AE7-638D-AE6068724F19}"/>
              </a:ext>
            </a:extLst>
          </p:cNvPr>
          <p:cNvSpPr/>
          <p:nvPr/>
        </p:nvSpPr>
        <p:spPr>
          <a:xfrm>
            <a:off x="5100320" y="5262880"/>
            <a:ext cx="3251200" cy="4267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E3AAC1-DBAE-489B-F6B1-86DA7C388D95}"/>
              </a:ext>
            </a:extLst>
          </p:cNvPr>
          <p:cNvCxnSpPr/>
          <p:nvPr/>
        </p:nvCxnSpPr>
        <p:spPr>
          <a:xfrm flipH="1">
            <a:off x="4490720" y="5689600"/>
            <a:ext cx="203200" cy="62671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43AFF07-D477-EFBD-DA9A-EF7E6A6AFB32}"/>
              </a:ext>
            </a:extLst>
          </p:cNvPr>
          <p:cNvCxnSpPr>
            <a:cxnSpLocks/>
          </p:cNvCxnSpPr>
          <p:nvPr/>
        </p:nvCxnSpPr>
        <p:spPr>
          <a:xfrm>
            <a:off x="6888480" y="5689600"/>
            <a:ext cx="365760" cy="6223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B85BBE-CA20-9999-1DFA-D51DDAB4584D}"/>
              </a:ext>
            </a:extLst>
          </p:cNvPr>
          <p:cNvSpPr txBox="1"/>
          <p:nvPr/>
        </p:nvSpPr>
        <p:spPr>
          <a:xfrm>
            <a:off x="3816306" y="6366079"/>
            <a:ext cx="161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Bruit </a:t>
            </a:r>
            <a:r>
              <a:rPr lang="en-US" b="1" dirty="0" err="1"/>
              <a:t>aléatoire</a:t>
            </a: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30FBD1-AAD3-7CAB-EE7D-FF8DE6B54F6D}"/>
              </a:ext>
            </a:extLst>
          </p:cNvPr>
          <p:cNvSpPr txBox="1"/>
          <p:nvPr/>
        </p:nvSpPr>
        <p:spPr>
          <a:xfrm>
            <a:off x="6478226" y="6366079"/>
            <a:ext cx="2710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Bruit </a:t>
            </a:r>
            <a:r>
              <a:rPr lang="en-US" b="1" dirty="0" err="1"/>
              <a:t>prédit</a:t>
            </a:r>
            <a:r>
              <a:rPr lang="en-US" b="1" dirty="0"/>
              <a:t> par le </a:t>
            </a:r>
            <a:r>
              <a:rPr lang="en-US" b="1" dirty="0" err="1"/>
              <a:t>modèle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8184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Détails</a:t>
            </a:r>
            <a:r>
              <a:rPr lang="en-US" b="1" dirty="0"/>
              <a:t> du </a:t>
            </a:r>
            <a:r>
              <a:rPr lang="en-US" b="1" dirty="0" err="1"/>
              <a:t>Modèle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37154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dirty="0"/>
                  <a:t>Les modèles de diffusion utilisent souvent l'architecture U-Net avec des blocs ResNet et des couches d'auto-attention pour prédire le bruit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37154"/>
                <a:ext cx="10515600" cy="4351338"/>
              </a:xfrm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78F98B1-558F-DCB8-88F4-1EF00290A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t="31071" r="6956" b="6534"/>
          <a:stretch/>
        </p:blipFill>
        <p:spPr>
          <a:xfrm>
            <a:off x="1474754" y="2691348"/>
            <a:ext cx="8856421" cy="35890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44C4D5-DFFD-336C-33A4-85068F5A641D}"/>
              </a:ext>
            </a:extLst>
          </p:cNvPr>
          <p:cNvSpPr txBox="1"/>
          <p:nvPr/>
        </p:nvSpPr>
        <p:spPr>
          <a:xfrm>
            <a:off x="399245" y="6353758"/>
            <a:ext cx="429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from </a:t>
            </a:r>
            <a:r>
              <a:rPr lang="en-US" sz="1200" dirty="0">
                <a:hlinkClick r:id="rId4"/>
              </a:rPr>
              <a:t>https://cvpr2022-tutorial-diffusion-models.github.io/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57795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Modèles</a:t>
            </a:r>
            <a:r>
              <a:rPr lang="en-US" b="1" dirty="0"/>
              <a:t> de Diffusion </a:t>
            </a:r>
            <a:r>
              <a:rPr lang="en-US" b="1" dirty="0" err="1"/>
              <a:t>Basés</a:t>
            </a:r>
            <a:r>
              <a:rPr lang="en-US" b="1" dirty="0"/>
              <a:t> sur U-Net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3ACD38-9121-C92D-891D-823321045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6128" r="3054" b="19759"/>
          <a:stretch/>
        </p:blipFill>
        <p:spPr>
          <a:xfrm>
            <a:off x="1279171" y="1936022"/>
            <a:ext cx="9633658" cy="3716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61308F-372D-1D28-F192-900F6F384F82}"/>
              </a:ext>
            </a:extLst>
          </p:cNvPr>
          <p:cNvSpPr txBox="1"/>
          <p:nvPr/>
        </p:nvSpPr>
        <p:spPr>
          <a:xfrm>
            <a:off x="399245" y="6353758"/>
            <a:ext cx="429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from </a:t>
            </a:r>
            <a:r>
              <a:rPr lang="en-US" sz="1200" dirty="0">
                <a:hlinkClick r:id="rId3"/>
              </a:rPr>
              <a:t>https://cvpr2022-tutorial-diffusion-models.github.io/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949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Application : (1) </a:t>
            </a:r>
            <a:r>
              <a:rPr lang="en-US" b="1" dirty="0" err="1"/>
              <a:t>Génération</a:t>
            </a:r>
            <a:r>
              <a:rPr lang="en-US" b="1" dirty="0"/>
              <a:t> </a:t>
            </a:r>
            <a:r>
              <a:rPr lang="en-US" b="1" dirty="0" err="1"/>
              <a:t>d'Images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688EA-F11A-BA90-B7FD-57E1A66F8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4" y="1825598"/>
            <a:ext cx="11747332" cy="3555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933A9A-61C2-488B-CDEB-1D6103D1F1AB}"/>
              </a:ext>
            </a:extLst>
          </p:cNvPr>
          <p:cNvSpPr txBox="1"/>
          <p:nvPr/>
        </p:nvSpPr>
        <p:spPr>
          <a:xfrm>
            <a:off x="399245" y="6353758"/>
            <a:ext cx="4281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Slide from </a:t>
            </a:r>
            <a:r>
              <a:rPr lang="en-US" sz="1200" dirty="0">
                <a:hlinkClick r:id="rId3"/>
              </a:rPr>
              <a:t>https://github.com/cvpr2023-tutorial-diffusion-models</a:t>
            </a:r>
            <a:br>
              <a:rPr lang="en-US" sz="1200" dirty="0"/>
            </a:br>
            <a:r>
              <a:rPr lang="en-US" sz="1200" dirty="0"/>
              <a:t>Image from StyleGan3</a:t>
            </a:r>
          </a:p>
        </p:txBody>
      </p:sp>
    </p:spTree>
    <p:extLst>
      <p:ext uri="{BB962C8B-B14F-4D97-AF65-F5344CB8AC3E}">
        <p14:creationId xmlns:p14="http://schemas.microsoft.com/office/powerpoint/2010/main" val="22639425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Problème</a:t>
            </a:r>
            <a:r>
              <a:rPr lang="en-US" b="1" dirty="0"/>
              <a:t> de U-Net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1C6037-7350-74B8-C136-6E450D0BC7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/>
              <a:t>Problème</a:t>
            </a:r>
            <a:r>
              <a:rPr lang="en-US" dirty="0"/>
              <a:t> : </a:t>
            </a:r>
            <a:r>
              <a:rPr lang="en-US" dirty="0" err="1"/>
              <a:t>opérer</a:t>
            </a:r>
            <a:r>
              <a:rPr lang="en-US" dirty="0"/>
              <a:t> dans </a:t>
            </a:r>
            <a:r>
              <a:rPr lang="en-US" dirty="0" err="1"/>
              <a:t>l'espace</a:t>
            </a:r>
            <a:r>
              <a:rPr lang="en-US" dirty="0"/>
              <a:t> </a:t>
            </a:r>
            <a:r>
              <a:rPr lang="en-US" dirty="0" err="1"/>
              <a:t>d'entrée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très </a:t>
            </a:r>
            <a:r>
              <a:rPr lang="en-US" dirty="0" err="1"/>
              <a:t>coûteux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calcul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2ABC14-77C1-F682-8EE1-F95E2C3A6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t="17849" b="9756"/>
          <a:stretch/>
        </p:blipFill>
        <p:spPr>
          <a:xfrm>
            <a:off x="1465941" y="2780620"/>
            <a:ext cx="8012266" cy="3396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E3C70-E7FF-4135-673C-2CBD0A076158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3839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8804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Option </a:t>
            </a:r>
            <a:r>
              <a:rPr lang="en-US" altLang="zh-CN" sz="4000" dirty="0"/>
              <a:t>#</a:t>
            </a:r>
            <a:r>
              <a:rPr lang="en-US" sz="4000" dirty="0"/>
              <a:t>1 : </a:t>
            </a:r>
            <a:r>
              <a:rPr lang="en-US" sz="4000" dirty="0" err="1"/>
              <a:t>Générer</a:t>
            </a:r>
            <a:r>
              <a:rPr lang="en-US" sz="4000" dirty="0"/>
              <a:t> </a:t>
            </a:r>
            <a:r>
              <a:rPr lang="en-US" sz="4000" dirty="0" err="1"/>
              <a:t>en</a:t>
            </a:r>
            <a:r>
              <a:rPr lang="en-US" sz="4000" dirty="0"/>
              <a:t> </a:t>
            </a:r>
            <a:r>
              <a:rPr lang="en-US" sz="4000" dirty="0" err="1"/>
              <a:t>basse</a:t>
            </a:r>
            <a:r>
              <a:rPr lang="en-US" sz="4000" dirty="0"/>
              <a:t> </a:t>
            </a:r>
            <a:r>
              <a:rPr lang="en-US" sz="4000" dirty="0" err="1"/>
              <a:t>résolution</a:t>
            </a:r>
            <a:r>
              <a:rPr lang="en-US" sz="4000" dirty="0"/>
              <a:t> + </a:t>
            </a:r>
            <a:r>
              <a:rPr lang="en-US" sz="4000" dirty="0" err="1"/>
              <a:t>suréchantillonner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48C3D5-DBA7-3BB6-71B3-A3C90FF5B7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4" t="22969" r="6830"/>
          <a:stretch/>
        </p:blipFill>
        <p:spPr>
          <a:xfrm>
            <a:off x="1508758" y="1914207"/>
            <a:ext cx="8265161" cy="40918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9FD4A3-43AF-5D7A-30BC-75C7667824DD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3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5366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Option </a:t>
            </a:r>
            <a:r>
              <a:rPr lang="en-US" altLang="zh-CN" b="1" dirty="0"/>
              <a:t>#</a:t>
            </a:r>
            <a:r>
              <a:rPr lang="en-US" b="1" dirty="0"/>
              <a:t>2 : </a:t>
            </a:r>
            <a:r>
              <a:rPr lang="en-US" b="1" dirty="0" err="1"/>
              <a:t>Générer</a:t>
            </a:r>
            <a:r>
              <a:rPr lang="en-US" b="1" dirty="0"/>
              <a:t> dans </a:t>
            </a:r>
            <a:r>
              <a:rPr lang="en-US" b="1" dirty="0" err="1"/>
              <a:t>l’espace</a:t>
            </a:r>
            <a:r>
              <a:rPr lang="en-US" b="1" dirty="0"/>
              <a:t> latent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3F1A9-56DE-495E-FCA9-3195390E72C5}"/>
              </a:ext>
            </a:extLst>
          </p:cNvPr>
          <p:cNvSpPr txBox="1"/>
          <p:nvPr/>
        </p:nvSpPr>
        <p:spPr>
          <a:xfrm>
            <a:off x="399245" y="6353758"/>
            <a:ext cx="6360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Slide from </a:t>
            </a:r>
            <a:r>
              <a:rPr lang="en-US" sz="1200" dirty="0">
                <a:hlinkClick r:id="rId2"/>
              </a:rPr>
              <a:t>https://www.eecs.umich.edu/courses/eecs442-ahowens/fa23/slides/lec11-diffusion.pdf</a:t>
            </a:r>
            <a:r>
              <a:rPr lang="en-US" sz="12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240782-58F1-8CA3-6FE3-EF447C899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28674" r="12663" b="4972"/>
          <a:stretch/>
        </p:blipFill>
        <p:spPr>
          <a:xfrm>
            <a:off x="1967633" y="2080121"/>
            <a:ext cx="7563351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794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Résultats</a:t>
            </a:r>
            <a:r>
              <a:rPr lang="en-US" b="1" dirty="0"/>
              <a:t> </a:t>
            </a:r>
            <a:r>
              <a:rPr lang="en-US" b="1" dirty="0" err="1"/>
              <a:t>Impressionnants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DF37C-0A77-90FB-DF87-51E47761A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15289" r="11334" b="16478"/>
          <a:stretch/>
        </p:blipFill>
        <p:spPr>
          <a:xfrm>
            <a:off x="1117600" y="1436162"/>
            <a:ext cx="9672436" cy="4659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1EA439-8C0B-E96E-B1EA-AC394CB1622A}"/>
              </a:ext>
            </a:extLst>
          </p:cNvPr>
          <p:cNvSpPr txBox="1"/>
          <p:nvPr/>
        </p:nvSpPr>
        <p:spPr>
          <a:xfrm>
            <a:off x="399245" y="6353758"/>
            <a:ext cx="42922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/>
              <a:t>Image from </a:t>
            </a:r>
            <a:r>
              <a:rPr lang="en-US" sz="1200" dirty="0">
                <a:hlinkClick r:id="rId3"/>
              </a:rPr>
              <a:t>https://cvpr2022-tutorial-diffusion-models.github.io/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90857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024F9-1EC6-5A40-81FF-8819DCD1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en-C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9AA96-901E-C3FE-3175-FAF95F9D20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Variational</a:t>
            </a:r>
            <a:r>
              <a:rPr lang="zh-CN" altLang="en-US" dirty="0"/>
              <a:t> </a:t>
            </a:r>
            <a:r>
              <a:rPr lang="en-US" altLang="zh-CN" dirty="0"/>
              <a:t>Autoencoders</a:t>
            </a:r>
            <a:r>
              <a:rPr lang="zh-CN" altLang="en-US" dirty="0"/>
              <a:t> </a:t>
            </a:r>
            <a:r>
              <a:rPr lang="en-US" altLang="zh-CN" dirty="0"/>
              <a:t>(VAEs)</a:t>
            </a:r>
          </a:p>
          <a:p>
            <a:pPr lvl="1"/>
            <a:r>
              <a:rPr lang="en-US" dirty="0"/>
              <a:t>Un </a:t>
            </a:r>
            <a:r>
              <a:rPr lang="en-US" dirty="0" err="1"/>
              <a:t>encodeur</a:t>
            </a:r>
            <a:r>
              <a:rPr lang="en-US" dirty="0"/>
              <a:t> et un </a:t>
            </a:r>
            <a:r>
              <a:rPr lang="en-US" dirty="0" err="1"/>
              <a:t>décodeur</a:t>
            </a:r>
            <a:endParaRPr lang="en-US" dirty="0"/>
          </a:p>
          <a:p>
            <a:pPr lvl="1"/>
            <a:r>
              <a:rPr lang="en-US" altLang="zh-CN" dirty="0" err="1"/>
              <a:t>Entraînés</a:t>
            </a:r>
            <a:r>
              <a:rPr lang="en-US" altLang="zh-CN" dirty="0"/>
              <a:t> avec </a:t>
            </a:r>
            <a:r>
              <a:rPr lang="en-US" altLang="zh-CN" dirty="0" err="1"/>
              <a:t>l'inférence</a:t>
            </a:r>
            <a:r>
              <a:rPr lang="en-US" altLang="zh-CN" dirty="0"/>
              <a:t> </a:t>
            </a:r>
            <a:r>
              <a:rPr lang="en-US" altLang="zh-CN" dirty="0" err="1"/>
              <a:t>variationnelle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Generative</a:t>
            </a:r>
            <a:r>
              <a:rPr lang="zh-CN" altLang="en-US" dirty="0"/>
              <a:t> </a:t>
            </a:r>
            <a:r>
              <a:rPr lang="en-US" altLang="zh-CN" dirty="0"/>
              <a:t>Adversarial</a:t>
            </a:r>
            <a:r>
              <a:rPr lang="zh-CN" altLang="en-US" dirty="0"/>
              <a:t> </a:t>
            </a:r>
            <a:r>
              <a:rPr lang="en-US" altLang="zh-CN" dirty="0"/>
              <a:t>Networks</a:t>
            </a:r>
            <a:r>
              <a:rPr lang="zh-CN" altLang="en-US" dirty="0"/>
              <a:t> </a:t>
            </a:r>
            <a:r>
              <a:rPr lang="en-US" altLang="zh-CN" dirty="0"/>
              <a:t>(GANs)</a:t>
            </a:r>
          </a:p>
          <a:p>
            <a:pPr lvl="1"/>
            <a:r>
              <a:rPr lang="en-US" dirty="0" err="1"/>
              <a:t>Incluent</a:t>
            </a:r>
            <a:r>
              <a:rPr lang="en-US" dirty="0"/>
              <a:t> un </a:t>
            </a:r>
            <a:r>
              <a:rPr lang="en-US" dirty="0" err="1"/>
              <a:t>discriminateur</a:t>
            </a:r>
            <a:r>
              <a:rPr lang="en-US" dirty="0"/>
              <a:t> et un </a:t>
            </a:r>
            <a:r>
              <a:rPr lang="en-US" dirty="0" err="1"/>
              <a:t>générateur</a:t>
            </a:r>
            <a:r>
              <a:rPr lang="en-US" dirty="0"/>
              <a:t>.</a:t>
            </a:r>
          </a:p>
          <a:p>
            <a:pPr lvl="1"/>
            <a:r>
              <a:rPr lang="en-US" altLang="zh-CN" dirty="0"/>
              <a:t>Le </a:t>
            </a:r>
            <a:r>
              <a:rPr lang="en-US" altLang="zh-CN" dirty="0" err="1"/>
              <a:t>générateur</a:t>
            </a:r>
            <a:r>
              <a:rPr lang="en-US" altLang="zh-CN" dirty="0"/>
              <a:t> </a:t>
            </a:r>
            <a:r>
              <a:rPr lang="en-US" altLang="zh-CN" dirty="0" err="1"/>
              <a:t>est</a:t>
            </a:r>
            <a:r>
              <a:rPr lang="en-US" altLang="zh-CN" dirty="0"/>
              <a:t> </a:t>
            </a:r>
            <a:r>
              <a:rPr lang="en-US" altLang="zh-CN" dirty="0" err="1"/>
              <a:t>entraîné</a:t>
            </a:r>
            <a:r>
              <a:rPr lang="en-US" altLang="zh-CN" dirty="0"/>
              <a:t> pour </a:t>
            </a:r>
            <a:r>
              <a:rPr lang="en-US" altLang="zh-CN" dirty="0" err="1"/>
              <a:t>tromper</a:t>
            </a:r>
            <a:r>
              <a:rPr lang="en-US" altLang="zh-CN" dirty="0"/>
              <a:t> le </a:t>
            </a:r>
            <a:r>
              <a:rPr lang="en-US" altLang="zh-CN" dirty="0" err="1"/>
              <a:t>discriminateur</a:t>
            </a:r>
            <a:r>
              <a:rPr lang="en-US" altLang="zh-CN" dirty="0"/>
              <a:t>.</a:t>
            </a:r>
          </a:p>
          <a:p>
            <a:r>
              <a:rPr lang="en-US" altLang="zh-CN" dirty="0"/>
              <a:t>Denoising</a:t>
            </a:r>
            <a:r>
              <a:rPr lang="zh-CN" altLang="en-US" dirty="0"/>
              <a:t> </a:t>
            </a:r>
            <a:r>
              <a:rPr lang="en-US" altLang="zh-CN" dirty="0"/>
              <a:t>diffusion</a:t>
            </a:r>
            <a:r>
              <a:rPr lang="zh-CN" altLang="en-US" dirty="0"/>
              <a:t> </a:t>
            </a:r>
            <a:r>
              <a:rPr lang="en-US" altLang="zh-CN" dirty="0"/>
              <a:t>Decoders</a:t>
            </a:r>
          </a:p>
          <a:p>
            <a:pPr lvl="1"/>
            <a:r>
              <a:rPr lang="en-US" altLang="zh-CN" dirty="0" err="1"/>
              <a:t>Impliquent</a:t>
            </a:r>
            <a:r>
              <a:rPr lang="en-US" altLang="zh-CN" dirty="0"/>
              <a:t> </a:t>
            </a:r>
            <a:r>
              <a:rPr lang="en-US" altLang="zh-CN" dirty="0" err="1"/>
              <a:t>l'entraînement</a:t>
            </a:r>
            <a:r>
              <a:rPr lang="en-US" altLang="zh-CN" dirty="0"/>
              <a:t> d'un </a:t>
            </a:r>
            <a:r>
              <a:rPr lang="en-US" altLang="zh-CN" dirty="0" err="1"/>
              <a:t>réseau</a:t>
            </a:r>
            <a:r>
              <a:rPr lang="en-US" altLang="zh-CN" dirty="0"/>
              <a:t> de </a:t>
            </a:r>
            <a:r>
              <a:rPr lang="en-US" altLang="zh-CN" dirty="0" err="1"/>
              <a:t>débruitage</a:t>
            </a:r>
            <a:r>
              <a:rPr lang="en-US" altLang="zh-CN" dirty="0"/>
              <a:t> pour </a:t>
            </a:r>
            <a:r>
              <a:rPr lang="en-US" altLang="zh-CN" dirty="0" err="1"/>
              <a:t>éliminer</a:t>
            </a:r>
            <a:r>
              <a:rPr lang="en-US" altLang="zh-CN" dirty="0"/>
              <a:t> le bruit </a:t>
            </a:r>
            <a:r>
              <a:rPr lang="en-US" altLang="zh-CN" dirty="0" err="1"/>
              <a:t>d'une</a:t>
            </a:r>
            <a:r>
              <a:rPr lang="en-US" altLang="zh-CN" dirty="0"/>
              <a:t> image de manière </a:t>
            </a:r>
            <a:r>
              <a:rPr lang="en-US" altLang="zh-CN" dirty="0" err="1"/>
              <a:t>itérative</a:t>
            </a:r>
            <a:r>
              <a:rPr lang="en-US" altLang="zh-CN" dirty="0"/>
              <a:t>, </a:t>
            </a:r>
            <a:r>
              <a:rPr lang="en-US" altLang="zh-CN" dirty="0" err="1"/>
              <a:t>en</a:t>
            </a:r>
            <a:r>
              <a:rPr lang="en-US" altLang="zh-CN" dirty="0"/>
              <a:t> </a:t>
            </a:r>
            <a:r>
              <a:rPr lang="en-US" altLang="zh-CN" dirty="0" err="1"/>
              <a:t>partant</a:t>
            </a:r>
            <a:r>
              <a:rPr lang="en-US" altLang="zh-CN" dirty="0"/>
              <a:t> du bruit.</a:t>
            </a:r>
          </a:p>
          <a:p>
            <a:pPr marL="457200" lvl="1" indent="0">
              <a:buNone/>
            </a:pP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9622370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26B8-993A-F877-15DD-E9F6A6BB5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Merci!</a:t>
            </a:r>
            <a:endParaRPr lang="en-CN" dirty="0"/>
          </a:p>
        </p:txBody>
      </p:sp>
    </p:spTree>
    <p:extLst>
      <p:ext uri="{BB962C8B-B14F-4D97-AF65-F5344CB8AC3E}">
        <p14:creationId xmlns:p14="http://schemas.microsoft.com/office/powerpoint/2010/main" val="2224333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Application : (2) </a:t>
            </a:r>
            <a:r>
              <a:rPr lang="en-US" b="1" dirty="0" err="1"/>
              <a:t>Apprentissage</a:t>
            </a:r>
            <a:r>
              <a:rPr lang="en-US" b="1" dirty="0"/>
              <a:t> de la </a:t>
            </a:r>
            <a:r>
              <a:rPr lang="en-US" b="1" dirty="0" err="1"/>
              <a:t>Représentation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Apprentissage</a:t>
            </a:r>
            <a:r>
              <a:rPr lang="en-US" dirty="0"/>
              <a:t> à </a:t>
            </a:r>
            <a:r>
              <a:rPr lang="en-US" dirty="0" err="1"/>
              <a:t>partir</a:t>
            </a:r>
            <a:r>
              <a:rPr lang="en-US" dirty="0"/>
              <a:t> de labels </a:t>
            </a:r>
            <a:r>
              <a:rPr lang="en-US" dirty="0" err="1"/>
              <a:t>limités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2F5CAE-C290-ABBF-A2DC-FF547BDA4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55" y="2270727"/>
            <a:ext cx="7882890" cy="4041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CD245F-8679-CF12-7E80-BED1781B4DE4}"/>
              </a:ext>
            </a:extLst>
          </p:cNvPr>
          <p:cNvSpPr txBox="1"/>
          <p:nvPr/>
        </p:nvSpPr>
        <p:spPr>
          <a:xfrm>
            <a:off x="399245" y="6353758"/>
            <a:ext cx="43667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</a:t>
            </a:r>
            <a:r>
              <a:rPr lang="en-US" sz="1200" dirty="0">
                <a:hlinkClick r:id="rId3"/>
              </a:rPr>
              <a:t>https://research.aimultiple.com/image-classification/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072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Application : (3) Super-</a:t>
            </a:r>
            <a:r>
              <a:rPr lang="en-US" b="1" dirty="0" err="1"/>
              <a:t>résolution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1BCD8-F463-8D1F-D42E-378D13DAC0D5}"/>
              </a:ext>
            </a:extLst>
          </p:cNvPr>
          <p:cNvSpPr txBox="1"/>
          <p:nvPr/>
        </p:nvSpPr>
        <p:spPr>
          <a:xfrm>
            <a:off x="399245" y="6353758"/>
            <a:ext cx="4666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</a:t>
            </a:r>
            <a:r>
              <a:rPr lang="en-US" sz="1200" dirty="0">
                <a:hlinkClick r:id="rId2"/>
              </a:rPr>
              <a:t>https://heartbeat.comet.ml/super-resolution-580424fb7f7c</a:t>
            </a:r>
            <a:r>
              <a:rPr lang="zh-CN" altLang="en-US" sz="1200" dirty="0"/>
              <a:t> </a:t>
            </a:r>
            <a:endParaRPr lang="en-US" sz="12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528C75-AC0E-A0A0-03ED-5A388D016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77" y="2080432"/>
            <a:ext cx="11364445" cy="37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3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700" dirty="0"/>
              <a:t>Application : (4) </a:t>
            </a:r>
            <a:r>
              <a:rPr lang="en-US" altLang="zh-CN" sz="3700" dirty="0" err="1"/>
              <a:t>Colorisation</a:t>
            </a:r>
            <a:r>
              <a:rPr lang="en-US" altLang="zh-CN" sz="3700" dirty="0"/>
              <a:t>, Inpainting, </a:t>
            </a:r>
            <a:r>
              <a:rPr lang="en-US" altLang="zh-CN" sz="3700" dirty="0" err="1"/>
              <a:t>Restauratio</a:t>
            </a:r>
            <a:endParaRPr lang="en-US" sz="37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C8AD0-3626-DCFA-A9D4-DA8A926C05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t="28565" r="4922" b="16217"/>
          <a:stretch/>
        </p:blipFill>
        <p:spPr>
          <a:xfrm>
            <a:off x="288757" y="1494367"/>
            <a:ext cx="11614485" cy="38692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391FC0-31ED-0ED4-CA6A-318550766F14}"/>
              </a:ext>
            </a:extLst>
          </p:cNvPr>
          <p:cNvSpPr txBox="1"/>
          <p:nvPr/>
        </p:nvSpPr>
        <p:spPr>
          <a:xfrm>
            <a:off x="399245" y="6353758"/>
            <a:ext cx="5660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Palette: Image-to-Image Diffusion Models</a:t>
            </a:r>
            <a:r>
              <a:rPr lang="zh-CN" altLang="en-US" sz="1200" dirty="0"/>
              <a:t> </a:t>
            </a:r>
            <a:r>
              <a:rPr lang="en-US" altLang="zh-CN" sz="1200" dirty="0">
                <a:hlinkClick r:id="rId3"/>
              </a:rPr>
              <a:t>https://arxiv.org/pdf/2111.05826</a:t>
            </a:r>
            <a:r>
              <a:rPr lang="zh-CN" altLang="en-US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536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Application : (5) </a:t>
            </a:r>
            <a:r>
              <a:rPr lang="en-US" b="1" dirty="0" err="1"/>
              <a:t>Remplissage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A2B770-9597-C726-60C0-CD6751255E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t="14577" r="17797" b="11658"/>
          <a:stretch/>
        </p:blipFill>
        <p:spPr>
          <a:xfrm>
            <a:off x="2045776" y="1441342"/>
            <a:ext cx="7501180" cy="4789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0F8918-E27B-87A1-F718-DA7FA073C7C0}"/>
              </a:ext>
            </a:extLst>
          </p:cNvPr>
          <p:cNvSpPr txBox="1"/>
          <p:nvPr/>
        </p:nvSpPr>
        <p:spPr>
          <a:xfrm>
            <a:off x="399245" y="6353758"/>
            <a:ext cx="5660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Palette: Image-to-Image Diffusion Models</a:t>
            </a:r>
            <a:r>
              <a:rPr lang="zh-CN" altLang="en-US" sz="1200" dirty="0"/>
              <a:t> </a:t>
            </a:r>
            <a:r>
              <a:rPr lang="en-US" altLang="zh-CN" sz="1200" dirty="0">
                <a:hlinkClick r:id="rId3"/>
              </a:rPr>
              <a:t>https://arxiv.org/pdf/2111.05826</a:t>
            </a:r>
            <a:r>
              <a:rPr lang="zh-CN" altLang="en-US" sz="1200" dirty="0"/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72340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Qu'est-ce</a:t>
            </a:r>
            <a:r>
              <a:rPr lang="en-US" b="1" dirty="0"/>
              <a:t> qui rend un bon </a:t>
            </a:r>
            <a:r>
              <a:rPr lang="en-US" b="1" dirty="0" err="1"/>
              <a:t>modèle</a:t>
            </a:r>
            <a:r>
              <a:rPr lang="en-US" b="1" dirty="0"/>
              <a:t> </a:t>
            </a:r>
            <a:r>
              <a:rPr lang="en-US" b="1" dirty="0" err="1"/>
              <a:t>génératif</a:t>
            </a:r>
            <a:r>
              <a:rPr lang="en-US" b="1" dirty="0"/>
              <a:t>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Le </a:t>
            </a:r>
            <a:r>
              <a:rPr lang="en-US" altLang="zh-CN" dirty="0" err="1"/>
              <a:t>trilemme</a:t>
            </a:r>
            <a:r>
              <a:rPr lang="en-US" altLang="zh-CN" dirty="0"/>
              <a:t> de </a:t>
            </a:r>
            <a:r>
              <a:rPr lang="en-US" altLang="zh-CN" dirty="0" err="1"/>
              <a:t>l'apprentissage</a:t>
            </a:r>
            <a:r>
              <a:rPr lang="en-US" altLang="zh-CN" dirty="0"/>
              <a:t> </a:t>
            </a:r>
            <a:r>
              <a:rPr lang="en-US" altLang="zh-CN" dirty="0" err="1"/>
              <a:t>génératif</a:t>
            </a:r>
            <a:endParaRPr lang="en-US" altLang="zh-C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F43CD-CAAB-C5D1-D806-784015AC9DD0}"/>
              </a:ext>
            </a:extLst>
          </p:cNvPr>
          <p:cNvSpPr txBox="1"/>
          <p:nvPr/>
        </p:nvSpPr>
        <p:spPr>
          <a:xfrm>
            <a:off x="399245" y="6353758"/>
            <a:ext cx="7653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Image from Tackling the Generative Learning Trilemma with Denoising Diffusion GANs</a:t>
            </a:r>
            <a:r>
              <a:rPr lang="zh-CN" altLang="en-US" sz="1200" dirty="0"/>
              <a:t> </a:t>
            </a:r>
            <a:r>
              <a:rPr lang="en-US" altLang="zh-CN" sz="1200" dirty="0">
                <a:hlinkClick r:id="rId2"/>
              </a:rPr>
              <a:t>https://arxiv.org/pdf/2112.07804</a:t>
            </a:r>
            <a:r>
              <a:rPr lang="zh-CN" altLang="en-US" sz="1200" dirty="0"/>
              <a:t> 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5244A9-5934-CE61-C650-97ABE1E19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r="10885" b="9508"/>
          <a:stretch/>
        </p:blipFill>
        <p:spPr>
          <a:xfrm>
            <a:off x="3834050" y="2240170"/>
            <a:ext cx="4694360" cy="393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43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8876</TotalTime>
  <Words>1557</Words>
  <Application>Microsoft Macintosh PowerPoint</Application>
  <PresentationFormat>Widescreen</PresentationFormat>
  <Paragraphs>227</Paragraphs>
  <Slides>45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Times New Roman</vt:lpstr>
      <vt:lpstr>Office Theme</vt:lpstr>
      <vt:lpstr>Deep Generative Models</vt:lpstr>
      <vt:lpstr>Aperçu</vt:lpstr>
      <vt:lpstr>Deep Generative Models</vt:lpstr>
      <vt:lpstr>Application : (1) Génération d'Images</vt:lpstr>
      <vt:lpstr>Application : (2) Apprentissage de la Représentation</vt:lpstr>
      <vt:lpstr>Application : (3) Super-résolution</vt:lpstr>
      <vt:lpstr>Application : (4) Colorisation, Inpainting, Restauratio</vt:lpstr>
      <vt:lpstr>Application : (5) Remplissage</vt:lpstr>
      <vt:lpstr>Qu'est-ce qui rend un bon modèle génératif ?</vt:lpstr>
      <vt:lpstr>Variational Auto-Encoders (VAEs)</vt:lpstr>
      <vt:lpstr>Contexte : Auto-Encodeurs</vt:lpstr>
      <vt:lpstr>Background: Auto-Encoders</vt:lpstr>
      <vt:lpstr>Contexte : Cas d'utilisation des Auto-Encodeurs</vt:lpstr>
      <vt:lpstr>Variational Auto-Encoder (VAE)</vt:lpstr>
      <vt:lpstr>Variational Auto-Encoder (VAE)</vt:lpstr>
      <vt:lpstr>Variational Auto-Encoder (VAE)</vt:lpstr>
      <vt:lpstr>Variational Inference*</vt:lpstr>
      <vt:lpstr>Paramétrisation de la Distribution Postérieure</vt:lpstr>
      <vt:lpstr>L'Objectif Final de l'ELBO</vt:lpstr>
      <vt:lpstr>VAEs pour la Génération d'Images</vt:lpstr>
      <vt:lpstr>Code Open-source</vt:lpstr>
      <vt:lpstr>Generative Adversarial Network (GAN)</vt:lpstr>
      <vt:lpstr>Deux Composants</vt:lpstr>
      <vt:lpstr>Architecture GAN</vt:lpstr>
      <vt:lpstr>Entraînement du Discriminateur</vt:lpstr>
      <vt:lpstr>Entraînement du Générateur</vt:lpstr>
      <vt:lpstr>GAN’s Formulation</vt:lpstr>
      <vt:lpstr>Formulation de GAN</vt:lpstr>
      <vt:lpstr>Les Vecteurs Latents Capturent des Motifs Intéressants</vt:lpstr>
      <vt:lpstr>Suivez les Mises à Jour au Zoo des GANs</vt:lpstr>
      <vt:lpstr>Denoising Diffusion Model</vt:lpstr>
      <vt:lpstr>Le Modèle Génératif de Pointe</vt:lpstr>
      <vt:lpstr>Pourquoi la Diffusion ?</vt:lpstr>
      <vt:lpstr>Processus d'Apprentissage</vt:lpstr>
      <vt:lpstr>Les Changements de Distribution au Fil du Temps</vt:lpstr>
      <vt:lpstr>Entraînement</vt:lpstr>
      <vt:lpstr>Entraînement</vt:lpstr>
      <vt:lpstr>Détails du Modèle</vt:lpstr>
      <vt:lpstr>Modèles de Diffusion Basés sur U-Net</vt:lpstr>
      <vt:lpstr>Problème de U-Net</vt:lpstr>
      <vt:lpstr>Option #1 : Générer en basse résolution + suréchantillonner</vt:lpstr>
      <vt:lpstr>Option #2 : Générer dans l’espace latent</vt:lpstr>
      <vt:lpstr>Résultats Impressionnants</vt:lpstr>
      <vt:lpstr>Conclusion</vt:lpstr>
      <vt:lpstr>Merci!</vt:lpstr>
    </vt:vector>
  </TitlesOfParts>
  <Company>HEC Montréal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Clustering</dc:title>
  <dc:creator>jian tang</dc:creator>
  <cp:lastModifiedBy>Jian Tang</cp:lastModifiedBy>
  <cp:revision>326</cp:revision>
  <dcterms:created xsi:type="dcterms:W3CDTF">2018-09-11T21:06:02Z</dcterms:created>
  <dcterms:modified xsi:type="dcterms:W3CDTF">2024-11-07T21:22:55Z</dcterms:modified>
</cp:coreProperties>
</file>