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51" r:id="rId2"/>
    <p:sldId id="451" r:id="rId3"/>
    <p:sldId id="432" r:id="rId4"/>
    <p:sldId id="457" r:id="rId5"/>
    <p:sldId id="433" r:id="rId6"/>
    <p:sldId id="472" r:id="rId7"/>
    <p:sldId id="440" r:id="rId8"/>
    <p:sldId id="441" r:id="rId9"/>
    <p:sldId id="437" r:id="rId10"/>
    <p:sldId id="452" r:id="rId11"/>
    <p:sldId id="499" r:id="rId12"/>
    <p:sldId id="500" r:id="rId13"/>
    <p:sldId id="501" r:id="rId14"/>
    <p:sldId id="502" r:id="rId15"/>
    <p:sldId id="504" r:id="rId16"/>
    <p:sldId id="505" r:id="rId17"/>
    <p:sldId id="506" r:id="rId18"/>
    <p:sldId id="473" r:id="rId19"/>
    <p:sldId id="572" r:id="rId20"/>
    <p:sldId id="419" r:id="rId21"/>
    <p:sldId id="562" r:id="rId22"/>
    <p:sldId id="453" r:id="rId23"/>
    <p:sldId id="529" r:id="rId24"/>
    <p:sldId id="538" r:id="rId25"/>
    <p:sldId id="522" r:id="rId26"/>
    <p:sldId id="512" r:id="rId27"/>
    <p:sldId id="513" r:id="rId28"/>
    <p:sldId id="525" r:id="rId29"/>
    <p:sldId id="411" r:id="rId30"/>
    <p:sldId id="454" r:id="rId31"/>
    <p:sldId id="553" r:id="rId32"/>
    <p:sldId id="527" r:id="rId33"/>
    <p:sldId id="556" r:id="rId34"/>
    <p:sldId id="557" r:id="rId35"/>
    <p:sldId id="559" r:id="rId36"/>
    <p:sldId id="560" r:id="rId37"/>
    <p:sldId id="558" r:id="rId38"/>
    <p:sldId id="465" r:id="rId39"/>
    <p:sldId id="561" r:id="rId40"/>
    <p:sldId id="543" r:id="rId41"/>
    <p:sldId id="545" r:id="rId42"/>
    <p:sldId id="542" r:id="rId43"/>
    <p:sldId id="57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n tang" initials="jt" lastIdx="1" clrIdx="0">
    <p:extLst>
      <p:ext uri="{19B8F6BF-5375-455C-9EA6-DF929625EA0E}">
        <p15:presenceInfo xmlns:p15="http://schemas.microsoft.com/office/powerpoint/2012/main" userId="S-1-5-21-2294777299-304657312-1235955825-2696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86"/>
    <p:restoredTop sz="94150"/>
  </p:normalViewPr>
  <p:slideViewPr>
    <p:cSldViewPr snapToGrid="0">
      <p:cViewPr varScale="1">
        <p:scale>
          <a:sx n="120" d="100"/>
          <a:sy n="120" d="100"/>
        </p:scale>
        <p:origin x="1440" y="192"/>
      </p:cViewPr>
      <p:guideLst/>
    </p:cSldViewPr>
  </p:slideViewPr>
  <p:outlineViewPr>
    <p:cViewPr>
      <p:scale>
        <a:sx n="33" d="100"/>
        <a:sy n="33" d="100"/>
      </p:scale>
      <p:origin x="0" y="-3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4C8B7-AC26-4922-A012-A29B57C4ECFE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ABBE-74E0-4DD6-974A-50B8C8A7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9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CA887-7947-6549-8D76-493BB46BBC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1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6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5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6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29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1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92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7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ian.tang@hec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cs231n.stanford.edu/slides/2017/cs231n_2017_lecture1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312.6114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github/smartgeometry-ucl/dl4g/blob/master/variational_autoencoder.ipynb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lazebni.cs.illinois.edu/spring17/lec11_gan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lazebni.cs.illinois.edu/spring17/lec11_gan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slazebni.cs.illinois.edu/spring17/lec11_gan.pdf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slazebni.cs.illinois.edu/spring17/lec11_gan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11.06434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frosgans.eecs.berkeley.edu/CVPR18_slides/Introduction_by_Goodfellow.pdf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vpr2022-tutorial-diffusion-models.github.io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eecs.umich.edu/courses/eecs442-ahowens/fa23/slides/lec11-diffusion.pdf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eecs.umich.edu/courses/eecs442-ahowens/fa23/slides/lec11-diffusion.pdf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cs.umich.edu/courses/eecs442-ahowens/fa23/slides/lec11-diffusion.pdf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vpr2022-tutorial-diffusion-models.github.io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vpr2022-tutorial-diffusion-models.github.io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cs.umich.edu/courses/eecs442-ahowens/fa23/slides/lec11-diffusion.pd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vpr2023-tutorial-diffusion-model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cs.umich.edu/courses/eecs442-ahowens/fa23/slides/lec11-diffusion.pdf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eecs.umich.edu/courses/eecs442-ahowens/fa23/slides/lec11-diffusion.pdf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vpr2022-tutorial-diffusion-models.github.io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aimultiple.com/image-classification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heartbeat.comet.ml/super-resolution-580424fb7f7c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05826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05826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rxiv.org/pdf/2112.0780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D9AC-0A48-5C41-84B3-605D2ED01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53" y="1242856"/>
            <a:ext cx="11039911" cy="1270102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Generative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7F857-EA1C-A54A-AEA4-25926C543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9424" y="2626091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altLang="zh-Han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 Tang 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HEC Montreal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Mila-Quebec AI Institute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CIFAR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Chair</a:t>
            </a:r>
            <a:endParaRPr lang="en-US" altLang="zh-Han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jian.tang@hec.ca</a:t>
            </a:r>
            <a:endParaRPr lang="en-US" altLang="zh-Han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B210F-6542-8D41-A398-93783A5C5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666"/>
          <a:stretch/>
        </p:blipFill>
        <p:spPr>
          <a:xfrm>
            <a:off x="3016940" y="4480748"/>
            <a:ext cx="1855659" cy="1193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470A74-47AA-064D-9980-4EB15AE50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453" y="4208366"/>
            <a:ext cx="3421336" cy="171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71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977656" cy="184028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Variational Auto-Encoder</a:t>
            </a:r>
            <a:r>
              <a:rPr lang="en-US" altLang="zh-CN" b="1" dirty="0">
                <a:solidFill>
                  <a:srgbClr val="C00000"/>
                </a:solidFill>
              </a:rPr>
              <a:t>s</a:t>
            </a:r>
            <a:r>
              <a:rPr lang="en-US" b="1" dirty="0">
                <a:solidFill>
                  <a:srgbClr val="C00000"/>
                </a:solidFill>
              </a:rPr>
              <a:t> (VAE</a:t>
            </a:r>
            <a:r>
              <a:rPr lang="en-US" altLang="zh-CN" b="1" dirty="0">
                <a:solidFill>
                  <a:srgbClr val="C00000"/>
                </a:solidFill>
              </a:rPr>
              <a:t>s</a:t>
            </a:r>
            <a:r>
              <a:rPr lang="en-US" b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3696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Background:</a:t>
            </a:r>
            <a:r>
              <a:rPr lang="zh-CN" altLang="en-US" dirty="0"/>
              <a:t> </a:t>
            </a:r>
            <a:r>
              <a:rPr lang="en-US" altLang="zh-CN" dirty="0"/>
              <a:t>Auto-Encoders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18361"/>
          </a:xfrm>
        </p:spPr>
        <p:txBody>
          <a:bodyPr>
            <a:normAutofit/>
          </a:bodyPr>
          <a:lstStyle/>
          <a:p>
            <a:r>
              <a:rPr lang="en-US" altLang="zh-CN" dirty="0"/>
              <a:t>Unsupervised</a:t>
            </a:r>
            <a:r>
              <a:rPr lang="zh-CN" altLang="en-US" dirty="0"/>
              <a:t> </a:t>
            </a:r>
            <a:r>
              <a:rPr lang="en-US" altLang="zh-CN" dirty="0"/>
              <a:t>approach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low-dimensional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representation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unlabeled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EA362C-E6B1-EBFC-15A5-B37FD301DF50}"/>
              </a:ext>
            </a:extLst>
          </p:cNvPr>
          <p:cNvSpPr txBox="1"/>
          <p:nvPr/>
        </p:nvSpPr>
        <p:spPr>
          <a:xfrm>
            <a:off x="399245" y="6353758"/>
            <a:ext cx="5849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</a:t>
            </a:r>
            <a:r>
              <a:rPr lang="zh-CN" altLang="en-US" sz="1200" dirty="0"/>
              <a:t> </a:t>
            </a:r>
            <a:r>
              <a:rPr lang="en-US" altLang="zh-CN" sz="1200" dirty="0"/>
              <a:t>adapted</a:t>
            </a:r>
            <a:r>
              <a:rPr lang="en-US" sz="1200" dirty="0"/>
              <a:t> from </a:t>
            </a:r>
            <a:r>
              <a:rPr lang="en-US" sz="1200" dirty="0">
                <a:hlinkClick r:id="rId2"/>
              </a:rPr>
              <a:t>https://cs231n.stanford.edu/slides/2017/cs231n_2017_lecture13.pdf</a:t>
            </a:r>
            <a:r>
              <a:rPr lang="zh-CN" altLang="en-US" sz="1200" dirty="0"/>
              <a:t> 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/>
              <p:nvPr/>
            </p:nvSpPr>
            <p:spPr>
              <a:xfrm>
                <a:off x="4513023" y="5666433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023" y="5666433"/>
                <a:ext cx="1291843" cy="308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/>
              <p:nvPr/>
            </p:nvSpPr>
            <p:spPr>
              <a:xfrm>
                <a:off x="4651424" y="4756152"/>
                <a:ext cx="1025612" cy="308919"/>
              </a:xfrm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424" y="4756152"/>
                <a:ext cx="1025612" cy="3089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4D78D0-9E72-17A9-A6B7-6FE2726C3334}"/>
              </a:ext>
            </a:extLst>
          </p:cNvPr>
          <p:cNvCxnSpPr>
            <a:stCxn id="5" idx="0"/>
            <a:endCxn id="6" idx="2"/>
          </p:cNvCxnSpPr>
          <p:nvPr/>
        </p:nvCxnSpPr>
        <p:spPr>
          <a:xfrm flipV="1">
            <a:off x="5158945" y="5065071"/>
            <a:ext cx="528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6E4B0D-E003-5C38-EEFF-FBB7FC793B14}"/>
              </a:ext>
            </a:extLst>
          </p:cNvPr>
          <p:cNvSpPr txBox="1"/>
          <p:nvPr/>
        </p:nvSpPr>
        <p:spPr>
          <a:xfrm>
            <a:off x="3089189" y="5666433"/>
            <a:ext cx="11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F8804-C5E2-9572-BEE2-F974A14B8B6D}"/>
              </a:ext>
            </a:extLst>
          </p:cNvPr>
          <p:cNvSpPr txBox="1"/>
          <p:nvPr/>
        </p:nvSpPr>
        <p:spPr>
          <a:xfrm>
            <a:off x="3405598" y="4725945"/>
            <a:ext cx="9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Features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D3FC2A-AA0B-04F6-D1DA-B49F14445A60}"/>
              </a:ext>
            </a:extLst>
          </p:cNvPr>
          <p:cNvSpPr txBox="1"/>
          <p:nvPr/>
        </p:nvSpPr>
        <p:spPr>
          <a:xfrm>
            <a:off x="5429478" y="5162164"/>
            <a:ext cx="95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Encoder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CC1A5D-A4DA-E198-1ED9-CDCF4FF0B403}"/>
              </a:ext>
            </a:extLst>
          </p:cNvPr>
          <p:cNvCxnSpPr>
            <a:cxnSpLocks/>
          </p:cNvCxnSpPr>
          <p:nvPr/>
        </p:nvCxnSpPr>
        <p:spPr>
          <a:xfrm flipH="1" flipV="1">
            <a:off x="4166878" y="4154789"/>
            <a:ext cx="992066" cy="50427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C8EF9B9-74EC-8D7E-9C23-79F40D3DDBDD}"/>
              </a:ext>
            </a:extLst>
          </p:cNvPr>
          <p:cNvSpPr/>
          <p:nvPr/>
        </p:nvSpPr>
        <p:spPr>
          <a:xfrm>
            <a:off x="1662457" y="2827608"/>
            <a:ext cx="4243914" cy="125333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dimension of z usually smaller than x (</a:t>
            </a:r>
            <a:r>
              <a:rPr lang="en-US" b="1" dirty="0">
                <a:solidFill>
                  <a:schemeClr val="tx1"/>
                </a:solidFill>
              </a:rPr>
              <a:t>dimensionality reduction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=&gt; get features to capture meaningful factors in variations in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2E51F6-D84D-2DAA-1B9C-13CD588A8159}"/>
              </a:ext>
            </a:extLst>
          </p:cNvPr>
          <p:cNvSpPr txBox="1"/>
          <p:nvPr/>
        </p:nvSpPr>
        <p:spPr>
          <a:xfrm>
            <a:off x="3847381" y="3485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713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Background:</a:t>
            </a:r>
            <a:r>
              <a:rPr lang="zh-CN" altLang="en-US" dirty="0"/>
              <a:t> </a:t>
            </a:r>
            <a:r>
              <a:rPr lang="en-US" altLang="zh-CN" dirty="0"/>
              <a:t>Auto-Encoders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18361"/>
          </a:xfrm>
        </p:spPr>
        <p:txBody>
          <a:bodyPr>
            <a:normAutofit/>
          </a:bodyPr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learn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representation?</a:t>
            </a:r>
          </a:p>
          <a:p>
            <a:pPr lvl="1"/>
            <a:r>
              <a:rPr lang="en-US" altLang="zh-CN" dirty="0"/>
              <a:t>Train</a:t>
            </a:r>
            <a:r>
              <a:rPr lang="zh-CN" altLang="en-US" dirty="0"/>
              <a:t> </a:t>
            </a:r>
            <a:r>
              <a:rPr lang="en-US" altLang="zh-CN" dirty="0"/>
              <a:t>such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features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reconstruct</a:t>
            </a:r>
            <a:r>
              <a:rPr lang="zh-CN" altLang="en-US" dirty="0"/>
              <a:t> </a:t>
            </a:r>
            <a:r>
              <a:rPr lang="en-US" altLang="zh-CN" dirty="0"/>
              <a:t>original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/>
              <p:nvPr/>
            </p:nvSpPr>
            <p:spPr>
              <a:xfrm>
                <a:off x="4513023" y="5666433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023" y="5666433"/>
                <a:ext cx="1291843" cy="308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/>
              <p:nvPr/>
            </p:nvSpPr>
            <p:spPr>
              <a:xfrm>
                <a:off x="4651424" y="4756152"/>
                <a:ext cx="1025612" cy="308919"/>
              </a:xfrm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424" y="4756152"/>
                <a:ext cx="1025612" cy="308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4D78D0-9E72-17A9-A6B7-6FE2726C3334}"/>
              </a:ext>
            </a:extLst>
          </p:cNvPr>
          <p:cNvCxnSpPr>
            <a:stCxn id="5" idx="0"/>
            <a:endCxn id="6" idx="2"/>
          </p:cNvCxnSpPr>
          <p:nvPr/>
        </p:nvCxnSpPr>
        <p:spPr>
          <a:xfrm flipV="1">
            <a:off x="5158945" y="5065071"/>
            <a:ext cx="528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6E4B0D-E003-5C38-EEFF-FBB7FC793B14}"/>
              </a:ext>
            </a:extLst>
          </p:cNvPr>
          <p:cNvSpPr txBox="1"/>
          <p:nvPr/>
        </p:nvSpPr>
        <p:spPr>
          <a:xfrm>
            <a:off x="2940793" y="3658741"/>
            <a:ext cx="1589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Reconstructed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F8804-C5E2-9572-BEE2-F974A14B8B6D}"/>
              </a:ext>
            </a:extLst>
          </p:cNvPr>
          <p:cNvSpPr txBox="1"/>
          <p:nvPr/>
        </p:nvSpPr>
        <p:spPr>
          <a:xfrm>
            <a:off x="3405598" y="4725945"/>
            <a:ext cx="9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Features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D3FC2A-AA0B-04F6-D1DA-B49F14445A60}"/>
              </a:ext>
            </a:extLst>
          </p:cNvPr>
          <p:cNvSpPr txBox="1"/>
          <p:nvPr/>
        </p:nvSpPr>
        <p:spPr>
          <a:xfrm>
            <a:off x="5429478" y="5162164"/>
            <a:ext cx="95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Encoder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2E51F6-D84D-2DAA-1B9C-13CD588A8159}"/>
              </a:ext>
            </a:extLst>
          </p:cNvPr>
          <p:cNvSpPr txBox="1"/>
          <p:nvPr/>
        </p:nvSpPr>
        <p:spPr>
          <a:xfrm>
            <a:off x="3847381" y="3485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/>
              <p:nvPr/>
            </p:nvSpPr>
            <p:spPr>
              <a:xfrm>
                <a:off x="4524598" y="3827448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598" y="3827448"/>
                <a:ext cx="1291843" cy="308919"/>
              </a:xfrm>
              <a:prstGeom prst="rect">
                <a:avLst/>
              </a:prstGeom>
              <a:blipFill>
                <a:blip r:embed="rId4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43D853-8464-656A-D5AF-3B8EEFDDD1C6}"/>
              </a:ext>
            </a:extLst>
          </p:cNvPr>
          <p:cNvCxnSpPr>
            <a:cxnSpLocks/>
          </p:cNvCxnSpPr>
          <p:nvPr/>
        </p:nvCxnSpPr>
        <p:spPr>
          <a:xfrm flipV="1">
            <a:off x="5158944" y="4129988"/>
            <a:ext cx="528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2EF2A02-8764-6192-FFBE-39F664566406}"/>
              </a:ext>
            </a:extLst>
          </p:cNvPr>
          <p:cNvSpPr txBox="1"/>
          <p:nvPr/>
        </p:nvSpPr>
        <p:spPr>
          <a:xfrm>
            <a:off x="5423518" y="4272758"/>
            <a:ext cx="97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Decoder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C5BC59-197F-5ED5-9768-DD247DD09DFF}"/>
                  </a:ext>
                </a:extLst>
              </p:cNvPr>
              <p:cNvSpPr txBox="1"/>
              <p:nvPr/>
            </p:nvSpPr>
            <p:spPr>
              <a:xfrm>
                <a:off x="3939746" y="2865424"/>
                <a:ext cx="3155209" cy="459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L2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Loss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Function: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C5BC59-197F-5ED5-9768-DD247DD09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746" y="2865424"/>
                <a:ext cx="3155209" cy="459678"/>
              </a:xfrm>
              <a:prstGeom prst="rect">
                <a:avLst/>
              </a:prstGeom>
              <a:blipFill>
                <a:blip r:embed="rId5"/>
                <a:stretch>
                  <a:fillRect l="-1606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9B206CF-474F-9919-47D2-508942AA8516}"/>
              </a:ext>
            </a:extLst>
          </p:cNvPr>
          <p:cNvCxnSpPr>
            <a:cxnSpLocks/>
          </p:cNvCxnSpPr>
          <p:nvPr/>
        </p:nvCxnSpPr>
        <p:spPr>
          <a:xfrm flipH="1">
            <a:off x="6794028" y="3160578"/>
            <a:ext cx="613552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68B854-9438-2E57-CD36-6D6402A16184}"/>
              </a:ext>
            </a:extLst>
          </p:cNvPr>
          <p:cNvCxnSpPr>
            <a:cxnSpLocks/>
          </p:cNvCxnSpPr>
          <p:nvPr/>
        </p:nvCxnSpPr>
        <p:spPr>
          <a:xfrm>
            <a:off x="7407580" y="3160578"/>
            <a:ext cx="0" cy="26582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32EFC4-4A40-B206-D983-2189F6503583}"/>
              </a:ext>
            </a:extLst>
          </p:cNvPr>
          <p:cNvCxnSpPr>
            <a:cxnSpLocks/>
          </p:cNvCxnSpPr>
          <p:nvPr/>
        </p:nvCxnSpPr>
        <p:spPr>
          <a:xfrm>
            <a:off x="6314831" y="5821084"/>
            <a:ext cx="10927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808922C-F43C-217C-2A5E-61BA3D1E0C25}"/>
              </a:ext>
            </a:extLst>
          </p:cNvPr>
          <p:cNvSpPr txBox="1"/>
          <p:nvPr/>
        </p:nvSpPr>
        <p:spPr>
          <a:xfrm>
            <a:off x="3089189" y="5666433"/>
            <a:ext cx="11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1D445F-77B9-83F6-BA63-F2C3DABA0998}"/>
              </a:ext>
            </a:extLst>
          </p:cNvPr>
          <p:cNvSpPr txBox="1"/>
          <p:nvPr/>
        </p:nvSpPr>
        <p:spPr>
          <a:xfrm>
            <a:off x="7596278" y="2841364"/>
            <a:ext cx="1354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No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Needs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to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Use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Labels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31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Background: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Auto-Encoders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18361"/>
          </a:xfrm>
        </p:spPr>
        <p:txBody>
          <a:bodyPr>
            <a:normAutofit/>
          </a:bodyPr>
          <a:lstStyle/>
          <a:p>
            <a:r>
              <a:rPr lang="en-US" altLang="zh-CN" dirty="0"/>
              <a:t>Encoder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initialize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supervised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/>
              <p:nvPr/>
            </p:nvSpPr>
            <p:spPr>
              <a:xfrm>
                <a:off x="4513023" y="5666433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023" y="5666433"/>
                <a:ext cx="1291843" cy="308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/>
              <p:nvPr/>
            </p:nvSpPr>
            <p:spPr>
              <a:xfrm>
                <a:off x="4651424" y="4756152"/>
                <a:ext cx="1025612" cy="308919"/>
              </a:xfrm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424" y="4756152"/>
                <a:ext cx="1025612" cy="308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4D78D0-9E72-17A9-A6B7-6FE2726C3334}"/>
              </a:ext>
            </a:extLst>
          </p:cNvPr>
          <p:cNvCxnSpPr>
            <a:stCxn id="5" idx="0"/>
            <a:endCxn id="6" idx="2"/>
          </p:cNvCxnSpPr>
          <p:nvPr/>
        </p:nvCxnSpPr>
        <p:spPr>
          <a:xfrm flipV="1">
            <a:off x="5158945" y="5065071"/>
            <a:ext cx="528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3F8804-C5E2-9572-BEE2-F974A14B8B6D}"/>
              </a:ext>
            </a:extLst>
          </p:cNvPr>
          <p:cNvSpPr txBox="1"/>
          <p:nvPr/>
        </p:nvSpPr>
        <p:spPr>
          <a:xfrm>
            <a:off x="3405598" y="4725945"/>
            <a:ext cx="9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Features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D3FC2A-AA0B-04F6-D1DA-B49F14445A60}"/>
              </a:ext>
            </a:extLst>
          </p:cNvPr>
          <p:cNvSpPr txBox="1"/>
          <p:nvPr/>
        </p:nvSpPr>
        <p:spPr>
          <a:xfrm>
            <a:off x="5429478" y="5162164"/>
            <a:ext cx="95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Encoder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2E51F6-D84D-2DAA-1B9C-13CD588A8159}"/>
              </a:ext>
            </a:extLst>
          </p:cNvPr>
          <p:cNvSpPr txBox="1"/>
          <p:nvPr/>
        </p:nvSpPr>
        <p:spPr>
          <a:xfrm>
            <a:off x="3847381" y="3485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/>
              <p:nvPr/>
            </p:nvSpPr>
            <p:spPr>
              <a:xfrm>
                <a:off x="4967516" y="3827448"/>
                <a:ext cx="374904" cy="308919"/>
              </a:xfrm>
              <a:prstGeom prst="rect">
                <a:avLst/>
              </a:prstGeom>
              <a:solidFill>
                <a:schemeClr val="accent2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516" y="3827448"/>
                <a:ext cx="374904" cy="308919"/>
              </a:xfrm>
              <a:prstGeom prst="rect">
                <a:avLst/>
              </a:prstGeom>
              <a:blipFill>
                <a:blip r:embed="rId4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43D853-8464-656A-D5AF-3B8EEFDDD1C6}"/>
              </a:ext>
            </a:extLst>
          </p:cNvPr>
          <p:cNvCxnSpPr>
            <a:cxnSpLocks/>
          </p:cNvCxnSpPr>
          <p:nvPr/>
        </p:nvCxnSpPr>
        <p:spPr>
          <a:xfrm flipV="1">
            <a:off x="5158944" y="4144276"/>
            <a:ext cx="528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2EF2A02-8764-6192-FFBE-39F664566406}"/>
              </a:ext>
            </a:extLst>
          </p:cNvPr>
          <p:cNvSpPr txBox="1"/>
          <p:nvPr/>
        </p:nvSpPr>
        <p:spPr>
          <a:xfrm>
            <a:off x="5423518" y="4272758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Classifier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08922C-F43C-217C-2A5E-61BA3D1E0C25}"/>
              </a:ext>
            </a:extLst>
          </p:cNvPr>
          <p:cNvSpPr txBox="1"/>
          <p:nvPr/>
        </p:nvSpPr>
        <p:spPr>
          <a:xfrm>
            <a:off x="3089189" y="5666433"/>
            <a:ext cx="11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B1B4444-58BA-25FF-EB9A-395C503B25AF}"/>
                  </a:ext>
                </a:extLst>
              </p:cNvPr>
              <p:cNvSpPr/>
              <p:nvPr/>
            </p:nvSpPr>
            <p:spPr>
              <a:xfrm>
                <a:off x="5876914" y="3827448"/>
                <a:ext cx="374904" cy="308919"/>
              </a:xfrm>
              <a:prstGeom prst="rect">
                <a:avLst/>
              </a:prstGeom>
              <a:solidFill>
                <a:schemeClr val="accent2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B1B4444-58BA-25FF-EB9A-395C503B2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914" y="3827448"/>
                <a:ext cx="374904" cy="308919"/>
              </a:xfrm>
              <a:prstGeom prst="rect">
                <a:avLst/>
              </a:prstGeom>
              <a:blipFill>
                <a:blip r:embed="rId5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23B5B92-497F-19E0-1C59-2CE50B301554}"/>
              </a:ext>
            </a:extLst>
          </p:cNvPr>
          <p:cNvSpPr txBox="1"/>
          <p:nvPr/>
        </p:nvSpPr>
        <p:spPr>
          <a:xfrm>
            <a:off x="3259513" y="3821330"/>
            <a:ext cx="172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Predicted</a:t>
            </a:r>
            <a:r>
              <a:rPr lang="zh-CN" altLang="en-US" dirty="0"/>
              <a:t> </a:t>
            </a:r>
            <a:r>
              <a:rPr lang="en-US" altLang="zh-CN" dirty="0"/>
              <a:t>Labels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96A4E3-E22B-878F-CFB3-FEFCE836C24B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5154968" y="3445348"/>
            <a:ext cx="404671" cy="3821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32DD97-CF61-AC1A-7429-98F45448D0EC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5677036" y="3429000"/>
            <a:ext cx="387330" cy="39844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EEC6C22-8A73-812F-40BD-1CC2BC2D9B73}"/>
              </a:ext>
            </a:extLst>
          </p:cNvPr>
          <p:cNvSpPr txBox="1"/>
          <p:nvPr/>
        </p:nvSpPr>
        <p:spPr>
          <a:xfrm>
            <a:off x="4948311" y="3031087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Loss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F2F4878-17B5-2F2A-DB4E-8966873FB2F9}"/>
              </a:ext>
            </a:extLst>
          </p:cNvPr>
          <p:cNvCxnSpPr/>
          <p:nvPr/>
        </p:nvCxnSpPr>
        <p:spPr>
          <a:xfrm>
            <a:off x="7129463" y="3228977"/>
            <a:ext cx="0" cy="265747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A893BFB-9D96-09FF-9F1E-6DB7DF246304}"/>
              </a:ext>
            </a:extLst>
          </p:cNvPr>
          <p:cNvSpPr/>
          <p:nvPr/>
        </p:nvSpPr>
        <p:spPr>
          <a:xfrm>
            <a:off x="7376051" y="3939331"/>
            <a:ext cx="2411680" cy="786614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Fine-tune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encoder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jointly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with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classifier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5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Variational</a:t>
            </a:r>
            <a:r>
              <a:rPr lang="zh-CN" altLang="en-US" dirty="0"/>
              <a:t> </a:t>
            </a:r>
            <a:r>
              <a:rPr lang="en-US" altLang="zh-CN" dirty="0"/>
              <a:t>Auto-Encoder</a:t>
            </a:r>
            <a:r>
              <a:rPr lang="zh-CN" altLang="en-US" dirty="0"/>
              <a:t> </a:t>
            </a:r>
            <a:r>
              <a:rPr lang="en-US" altLang="zh-CN" dirty="0"/>
              <a:t>(VAE)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18361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Can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we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generate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new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images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from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an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auto-encoder?</a:t>
            </a:r>
          </a:p>
          <a:p>
            <a:pPr lvl="1"/>
            <a:r>
              <a:rPr lang="en-US" altLang="zh-CN" b="1" dirty="0">
                <a:solidFill>
                  <a:srgbClr val="C00000"/>
                </a:solidFill>
              </a:rPr>
              <a:t>=&gt; Variational auto-encoder (VAE)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/>
              <p:nvPr/>
            </p:nvSpPr>
            <p:spPr>
              <a:xfrm>
                <a:off x="4513023" y="5666433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023" y="5666433"/>
                <a:ext cx="1291843" cy="308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/>
              <p:nvPr/>
            </p:nvSpPr>
            <p:spPr>
              <a:xfrm>
                <a:off x="4651424" y="4756152"/>
                <a:ext cx="1025612" cy="308919"/>
              </a:xfrm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424" y="4756152"/>
                <a:ext cx="1025612" cy="308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4D78D0-9E72-17A9-A6B7-6FE2726C3334}"/>
              </a:ext>
            </a:extLst>
          </p:cNvPr>
          <p:cNvCxnSpPr>
            <a:stCxn id="5" idx="0"/>
            <a:endCxn id="6" idx="2"/>
          </p:cNvCxnSpPr>
          <p:nvPr/>
        </p:nvCxnSpPr>
        <p:spPr>
          <a:xfrm flipV="1">
            <a:off x="5158945" y="5065071"/>
            <a:ext cx="528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6E4B0D-E003-5C38-EEFF-FBB7FC793B14}"/>
              </a:ext>
            </a:extLst>
          </p:cNvPr>
          <p:cNvSpPr txBox="1"/>
          <p:nvPr/>
        </p:nvSpPr>
        <p:spPr>
          <a:xfrm>
            <a:off x="2940793" y="3658741"/>
            <a:ext cx="1589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Reconstructed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F8804-C5E2-9572-BEE2-F974A14B8B6D}"/>
              </a:ext>
            </a:extLst>
          </p:cNvPr>
          <p:cNvSpPr txBox="1"/>
          <p:nvPr/>
        </p:nvSpPr>
        <p:spPr>
          <a:xfrm>
            <a:off x="3405598" y="4725945"/>
            <a:ext cx="9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Features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D3FC2A-AA0B-04F6-D1DA-B49F14445A60}"/>
              </a:ext>
            </a:extLst>
          </p:cNvPr>
          <p:cNvSpPr txBox="1"/>
          <p:nvPr/>
        </p:nvSpPr>
        <p:spPr>
          <a:xfrm>
            <a:off x="5429478" y="5162164"/>
            <a:ext cx="95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Encoder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2E51F6-D84D-2DAA-1B9C-13CD588A8159}"/>
              </a:ext>
            </a:extLst>
          </p:cNvPr>
          <p:cNvSpPr txBox="1"/>
          <p:nvPr/>
        </p:nvSpPr>
        <p:spPr>
          <a:xfrm>
            <a:off x="3847381" y="3485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/>
              <p:nvPr/>
            </p:nvSpPr>
            <p:spPr>
              <a:xfrm>
                <a:off x="4524598" y="3827448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598" y="3827448"/>
                <a:ext cx="1291843" cy="308919"/>
              </a:xfrm>
              <a:prstGeom prst="rect">
                <a:avLst/>
              </a:prstGeom>
              <a:blipFill>
                <a:blip r:embed="rId4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43D853-8464-656A-D5AF-3B8EEFDDD1C6}"/>
              </a:ext>
            </a:extLst>
          </p:cNvPr>
          <p:cNvCxnSpPr>
            <a:cxnSpLocks/>
          </p:cNvCxnSpPr>
          <p:nvPr/>
        </p:nvCxnSpPr>
        <p:spPr>
          <a:xfrm flipV="1">
            <a:off x="5158944" y="4129988"/>
            <a:ext cx="528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2EF2A02-8764-6192-FFBE-39F664566406}"/>
              </a:ext>
            </a:extLst>
          </p:cNvPr>
          <p:cNvSpPr txBox="1"/>
          <p:nvPr/>
        </p:nvSpPr>
        <p:spPr>
          <a:xfrm>
            <a:off x="5423518" y="4272758"/>
            <a:ext cx="97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Decoder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08922C-F43C-217C-2A5E-61BA3D1E0C25}"/>
              </a:ext>
            </a:extLst>
          </p:cNvPr>
          <p:cNvSpPr txBox="1"/>
          <p:nvPr/>
        </p:nvSpPr>
        <p:spPr>
          <a:xfrm>
            <a:off x="3089189" y="5666433"/>
            <a:ext cx="11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F332FBC-F1DC-4EEB-0250-D4DC1C99DD3C}"/>
              </a:ext>
            </a:extLst>
          </p:cNvPr>
          <p:cNvSpPr/>
          <p:nvPr/>
        </p:nvSpPr>
        <p:spPr>
          <a:xfrm>
            <a:off x="3665564" y="2721915"/>
            <a:ext cx="2411680" cy="64633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Auto-Encoder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8BC46AA-B9D3-3D86-F3DD-8CFBDEF49B8A}"/>
              </a:ext>
            </a:extLst>
          </p:cNvPr>
          <p:cNvSpPr/>
          <p:nvPr/>
        </p:nvSpPr>
        <p:spPr>
          <a:xfrm>
            <a:off x="8100032" y="2721915"/>
            <a:ext cx="2411680" cy="64633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Variational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br>
              <a:rPr lang="en-US" altLang="zh-CN" dirty="0">
                <a:solidFill>
                  <a:schemeClr val="tx1"/>
                </a:solidFill>
              </a:rPr>
            </a:br>
            <a:r>
              <a:rPr lang="en-US" altLang="zh-CN" dirty="0">
                <a:solidFill>
                  <a:schemeClr val="tx1"/>
                </a:solidFill>
              </a:rPr>
              <a:t>Auto-Encoder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(VAE)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F0DEACD-913F-6F62-25EB-0ED14B08D692}"/>
                  </a:ext>
                </a:extLst>
              </p:cNvPr>
              <p:cNvSpPr/>
              <p:nvPr/>
            </p:nvSpPr>
            <p:spPr>
              <a:xfrm>
                <a:off x="8540253" y="5673869"/>
                <a:ext cx="1565258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F0DEACD-913F-6F62-25EB-0ED14B08D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0253" y="5673869"/>
                <a:ext cx="1565258" cy="3089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36C238F-EBC8-0203-9136-11160CD6F8F4}"/>
                  </a:ext>
                </a:extLst>
              </p:cNvPr>
              <p:cNvSpPr/>
              <p:nvPr/>
            </p:nvSpPr>
            <p:spPr>
              <a:xfrm>
                <a:off x="8658631" y="4763588"/>
                <a:ext cx="1341351" cy="308919"/>
              </a:xfrm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endChr m:val="|"/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36C238F-EBC8-0203-9136-11160CD6F8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8631" y="4763588"/>
                <a:ext cx="1341351" cy="308919"/>
              </a:xfrm>
              <a:prstGeom prst="rect">
                <a:avLst/>
              </a:prstGeom>
              <a:blipFill>
                <a:blip r:embed="rId6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2BCEE6-0EEF-04FE-E32E-C24DB85F70CD}"/>
              </a:ext>
            </a:extLst>
          </p:cNvPr>
          <p:cNvCxnSpPr>
            <a:cxnSpLocks/>
            <a:stCxn id="16" idx="0"/>
            <a:endCxn id="17" idx="2"/>
          </p:cNvCxnSpPr>
          <p:nvPr/>
        </p:nvCxnSpPr>
        <p:spPr>
          <a:xfrm flipV="1">
            <a:off x="9322882" y="5072507"/>
            <a:ext cx="642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B7986C4-F458-FDFA-C793-E0167089B732}"/>
              </a:ext>
            </a:extLst>
          </p:cNvPr>
          <p:cNvSpPr txBox="1"/>
          <p:nvPr/>
        </p:nvSpPr>
        <p:spPr>
          <a:xfrm>
            <a:off x="9730122" y="5169600"/>
            <a:ext cx="95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Encoder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A11D04-06B6-8A10-D9DD-1E262C892AAA}"/>
                  </a:ext>
                </a:extLst>
              </p:cNvPr>
              <p:cNvSpPr/>
              <p:nvPr/>
            </p:nvSpPr>
            <p:spPr>
              <a:xfrm>
                <a:off x="8551828" y="3834884"/>
                <a:ext cx="1565258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A11D04-06B6-8A10-D9DD-1E262C892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828" y="3834884"/>
                <a:ext cx="1565258" cy="308919"/>
              </a:xfrm>
              <a:prstGeom prst="rect">
                <a:avLst/>
              </a:prstGeom>
              <a:blipFill>
                <a:blip r:embed="rId7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E178C39-F43F-44A6-E531-6CC9BC617C6C}"/>
              </a:ext>
            </a:extLst>
          </p:cNvPr>
          <p:cNvCxnSpPr>
            <a:cxnSpLocks/>
            <a:stCxn id="17" idx="0"/>
            <a:endCxn id="23" idx="2"/>
          </p:cNvCxnSpPr>
          <p:nvPr/>
        </p:nvCxnSpPr>
        <p:spPr>
          <a:xfrm flipV="1">
            <a:off x="9329307" y="4143803"/>
            <a:ext cx="5150" cy="61978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3224B63-6F95-FDA7-F1A8-3C9B99339ED7}"/>
              </a:ext>
            </a:extLst>
          </p:cNvPr>
          <p:cNvSpPr txBox="1"/>
          <p:nvPr/>
        </p:nvSpPr>
        <p:spPr>
          <a:xfrm>
            <a:off x="9724162" y="4280194"/>
            <a:ext cx="97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Decoder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A02B26-3CBB-A551-C5EC-D31CED1B6884}"/>
              </a:ext>
            </a:extLst>
          </p:cNvPr>
          <p:cNvSpPr txBox="1"/>
          <p:nvPr/>
        </p:nvSpPr>
        <p:spPr>
          <a:xfrm>
            <a:off x="7214919" y="4610440"/>
            <a:ext cx="1434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Sample from </a:t>
            </a:r>
            <a:br>
              <a:rPr lang="en-US" altLang="zh-CN" dirty="0"/>
            </a:br>
            <a:r>
              <a:rPr lang="en-US" altLang="zh-CN" dirty="0"/>
              <a:t>Latent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40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Variational</a:t>
            </a:r>
            <a:r>
              <a:rPr lang="zh-CN" altLang="en-US" dirty="0"/>
              <a:t> </a:t>
            </a:r>
            <a:r>
              <a:rPr lang="en-US" altLang="zh-CN" dirty="0"/>
              <a:t>Auto-Encoder</a:t>
            </a:r>
            <a:r>
              <a:rPr lang="zh-CN" altLang="en-US" dirty="0"/>
              <a:t> </a:t>
            </a:r>
            <a:r>
              <a:rPr lang="en-US" altLang="zh-CN" dirty="0"/>
              <a:t>(VAE)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01836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CN" dirty="0"/>
                  <a:t>Assume training data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altLang="zh-CN" dirty="0"/>
                  <a:t> generated from underlying unobserved (latent) representation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018361"/>
              </a:xfrm>
              <a:blipFill>
                <a:blip r:embed="rId2"/>
                <a:stretch>
                  <a:fillRect l="-1086" t="-3659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/>
              <p:nvPr/>
            </p:nvSpPr>
            <p:spPr>
              <a:xfrm>
                <a:off x="4651424" y="5302559"/>
                <a:ext cx="1025612" cy="308919"/>
              </a:xfrm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424" y="5302559"/>
                <a:ext cx="1025612" cy="308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02E51F6-D84D-2DAA-1B9C-13CD588A8159}"/>
              </a:ext>
            </a:extLst>
          </p:cNvPr>
          <p:cNvSpPr txBox="1"/>
          <p:nvPr/>
        </p:nvSpPr>
        <p:spPr>
          <a:xfrm>
            <a:off x="3847381" y="3485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/>
              <p:nvPr/>
            </p:nvSpPr>
            <p:spPr>
              <a:xfrm>
                <a:off x="4524598" y="3827448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598" y="3827448"/>
                <a:ext cx="1291843" cy="308919"/>
              </a:xfrm>
              <a:prstGeom prst="rect">
                <a:avLst/>
              </a:prstGeom>
              <a:blipFill>
                <a:blip r:embed="rId4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43D853-8464-656A-D5AF-3B8EEFDDD1C6}"/>
              </a:ext>
            </a:extLst>
          </p:cNvPr>
          <p:cNvCxnSpPr>
            <a:cxnSpLocks/>
          </p:cNvCxnSpPr>
          <p:nvPr/>
        </p:nvCxnSpPr>
        <p:spPr>
          <a:xfrm flipH="1" flipV="1">
            <a:off x="5164229" y="4185743"/>
            <a:ext cx="1" cy="10833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406B75-6B64-8F59-618A-0849A31BB1DE}"/>
                  </a:ext>
                </a:extLst>
              </p:cNvPr>
              <p:cNvSpPr txBox="1"/>
              <p:nvPr/>
            </p:nvSpPr>
            <p:spPr>
              <a:xfrm>
                <a:off x="2628565" y="3524928"/>
                <a:ext cx="1731693" cy="9419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Sample from </a:t>
                </a:r>
                <a:br>
                  <a:rPr lang="en-US" altLang="zh-CN" dirty="0"/>
                </a:br>
                <a:r>
                  <a:rPr lang="en-US" altLang="zh-CN" dirty="0"/>
                  <a:t>True Conditional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d>
                            <m:dPr>
                              <m:ctrlP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406B75-6B64-8F59-618A-0849A31BB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565" y="3524928"/>
                <a:ext cx="1731693" cy="941925"/>
              </a:xfrm>
              <a:prstGeom prst="rect">
                <a:avLst/>
              </a:prstGeom>
              <a:blipFill>
                <a:blip r:embed="rId5"/>
                <a:stretch>
                  <a:fillRect l="-2174" t="-2667" r="-2174"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008D30-8F6A-0287-1E7A-C8A1EA5687D7}"/>
                  </a:ext>
                </a:extLst>
              </p:cNvPr>
              <p:cNvSpPr txBox="1"/>
              <p:nvPr/>
            </p:nvSpPr>
            <p:spPr>
              <a:xfrm>
                <a:off x="2800171" y="5000040"/>
                <a:ext cx="143449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Sample from </a:t>
                </a:r>
                <a:br>
                  <a:rPr lang="en-US" altLang="zh-CN" dirty="0"/>
                </a:br>
                <a:r>
                  <a:rPr lang="en-US" altLang="zh-CN" dirty="0"/>
                  <a:t>True Prior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008D30-8F6A-0287-1E7A-C8A1EA568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171" y="5000040"/>
                <a:ext cx="1434495" cy="923330"/>
              </a:xfrm>
              <a:prstGeom prst="rect">
                <a:avLst/>
              </a:prstGeom>
              <a:blipFill>
                <a:blip r:embed="rId6"/>
                <a:stretch>
                  <a:fillRect l="-3509" t="-2703" r="-2632"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020BBB02-6C0E-8AC5-F3D1-9282FACA1521}"/>
              </a:ext>
            </a:extLst>
          </p:cNvPr>
          <p:cNvSpPr txBox="1"/>
          <p:nvPr/>
        </p:nvSpPr>
        <p:spPr>
          <a:xfrm>
            <a:off x="5479285" y="4542758"/>
            <a:ext cx="97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Decoder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FA4CD9-3A7A-C2E1-794F-CE94BBEB24D2}"/>
                  </a:ext>
                </a:extLst>
              </p:cNvPr>
              <p:cNvSpPr txBox="1"/>
              <p:nvPr/>
            </p:nvSpPr>
            <p:spPr>
              <a:xfrm>
                <a:off x="3517418" y="2906386"/>
                <a:ext cx="293743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FA4CD9-3A7A-C2E1-794F-CE94BBEB2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418" y="2906386"/>
                <a:ext cx="2937436" cy="369332"/>
              </a:xfrm>
              <a:prstGeom prst="rect">
                <a:avLst/>
              </a:prstGeom>
              <a:blipFill>
                <a:blip r:embed="rId7"/>
                <a:stretch>
                  <a:fillRect b="-3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1197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Variational</a:t>
            </a:r>
            <a:r>
              <a:rPr lang="zh-CN" altLang="en-US" dirty="0"/>
              <a:t> </a:t>
            </a:r>
            <a:r>
              <a:rPr lang="en-US" altLang="zh-CN" dirty="0"/>
              <a:t>Auto-Encoder</a:t>
            </a:r>
            <a:r>
              <a:rPr lang="zh-CN" altLang="en-US" dirty="0"/>
              <a:t> </a:t>
            </a:r>
            <a:r>
              <a:rPr lang="en-US" altLang="zh-CN" dirty="0"/>
              <a:t>(VAE)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69930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How to train the model?</a:t>
                </a:r>
              </a:p>
              <a:p>
                <a:pPr lvl="1"/>
                <a:r>
                  <a:rPr lang="en-US" altLang="zh-CN" dirty="0"/>
                  <a:t>Learn model parameters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CN" dirty="0"/>
                  <a:t> to maximize likelihood of training data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=∫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699303"/>
              </a:xfrm>
              <a:blipFill>
                <a:blip r:embed="rId2"/>
                <a:stretch>
                  <a:fillRect l="-1086" t="-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/>
              <p:nvPr/>
            </p:nvSpPr>
            <p:spPr>
              <a:xfrm>
                <a:off x="4651424" y="5302559"/>
                <a:ext cx="1025612" cy="308919"/>
              </a:xfrm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424" y="5302559"/>
                <a:ext cx="1025612" cy="308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02E51F6-D84D-2DAA-1B9C-13CD588A8159}"/>
              </a:ext>
            </a:extLst>
          </p:cNvPr>
          <p:cNvSpPr txBox="1"/>
          <p:nvPr/>
        </p:nvSpPr>
        <p:spPr>
          <a:xfrm>
            <a:off x="3847381" y="3485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/>
              <p:nvPr/>
            </p:nvSpPr>
            <p:spPr>
              <a:xfrm>
                <a:off x="4524598" y="3827448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598" y="3827448"/>
                <a:ext cx="1291843" cy="308919"/>
              </a:xfrm>
              <a:prstGeom prst="rect">
                <a:avLst/>
              </a:prstGeom>
              <a:blipFill>
                <a:blip r:embed="rId4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43D853-8464-656A-D5AF-3B8EEFDDD1C6}"/>
              </a:ext>
            </a:extLst>
          </p:cNvPr>
          <p:cNvCxnSpPr>
            <a:cxnSpLocks/>
          </p:cNvCxnSpPr>
          <p:nvPr/>
        </p:nvCxnSpPr>
        <p:spPr>
          <a:xfrm flipH="1" flipV="1">
            <a:off x="5164229" y="4185743"/>
            <a:ext cx="1" cy="10833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406B75-6B64-8F59-618A-0849A31BB1DE}"/>
                  </a:ext>
                </a:extLst>
              </p:cNvPr>
              <p:cNvSpPr txBox="1"/>
              <p:nvPr/>
            </p:nvSpPr>
            <p:spPr>
              <a:xfrm>
                <a:off x="2628565" y="3524928"/>
                <a:ext cx="1731693" cy="9419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Sample from </a:t>
                </a:r>
                <a:br>
                  <a:rPr lang="en-US" altLang="zh-CN" dirty="0"/>
                </a:br>
                <a:r>
                  <a:rPr lang="en-US" altLang="zh-CN" dirty="0"/>
                  <a:t>True Conditional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406B75-6B64-8F59-618A-0849A31BB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565" y="3524928"/>
                <a:ext cx="1731693" cy="941925"/>
              </a:xfrm>
              <a:prstGeom prst="rect">
                <a:avLst/>
              </a:prstGeom>
              <a:blipFill>
                <a:blip r:embed="rId5"/>
                <a:stretch>
                  <a:fillRect l="-2174" t="-2667" r="-2174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008D30-8F6A-0287-1E7A-C8A1EA5687D7}"/>
                  </a:ext>
                </a:extLst>
              </p:cNvPr>
              <p:cNvSpPr txBox="1"/>
              <p:nvPr/>
            </p:nvSpPr>
            <p:spPr>
              <a:xfrm>
                <a:off x="2800171" y="5000040"/>
                <a:ext cx="143449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Sample from </a:t>
                </a:r>
                <a:br>
                  <a:rPr lang="en-US" altLang="zh-CN" dirty="0"/>
                </a:br>
                <a:r>
                  <a:rPr lang="en-US" altLang="zh-CN" dirty="0"/>
                  <a:t>True Prior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008D30-8F6A-0287-1E7A-C8A1EA568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171" y="5000040"/>
                <a:ext cx="1434495" cy="923330"/>
              </a:xfrm>
              <a:prstGeom prst="rect">
                <a:avLst/>
              </a:prstGeom>
              <a:blipFill>
                <a:blip r:embed="rId6"/>
                <a:stretch>
                  <a:fillRect l="-3509" t="-2703" r="-2632"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FA5606D-C695-12A7-1A4E-83B57F5111F8}"/>
              </a:ext>
            </a:extLst>
          </p:cNvPr>
          <p:cNvSpPr txBox="1"/>
          <p:nvPr/>
        </p:nvSpPr>
        <p:spPr>
          <a:xfrm>
            <a:off x="5479285" y="4542758"/>
            <a:ext cx="97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Decoder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7D50BCCA-9ADF-4370-F30E-4D313D9238B5}"/>
                  </a:ext>
                </a:extLst>
              </p:cNvPr>
              <p:cNvSpPr/>
              <p:nvPr/>
            </p:nvSpPr>
            <p:spPr>
              <a:xfrm>
                <a:off x="389719" y="3523696"/>
                <a:ext cx="1629438" cy="1066897"/>
              </a:xfrm>
              <a:prstGeom prst="round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rgbClr val="C00000"/>
                    </a:solidFill>
                  </a:rPr>
                  <a:t>Intractable to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</a:rPr>
                  <a:t>for every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7D50BCCA-9ADF-4370-F30E-4D313D9238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19" y="3523696"/>
                <a:ext cx="1629438" cy="1066897"/>
              </a:xfrm>
              <a:prstGeom prst="roundRect">
                <a:avLst/>
              </a:prstGeom>
              <a:blipFill>
                <a:blip r:embed="rId7"/>
                <a:stretch>
                  <a:fillRect t="-6897" r="-763" b="-13793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C8A01D-472A-F0C5-551E-27AF7E6F71BE}"/>
              </a:ext>
            </a:extLst>
          </p:cNvPr>
          <p:cNvCxnSpPr>
            <a:cxnSpLocks/>
          </p:cNvCxnSpPr>
          <p:nvPr/>
        </p:nvCxnSpPr>
        <p:spPr>
          <a:xfrm flipH="1">
            <a:off x="2019157" y="3144644"/>
            <a:ext cx="781014" cy="34042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191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9800" cy="1325563"/>
          </a:xfrm>
        </p:spPr>
        <p:txBody>
          <a:bodyPr>
            <a:normAutofit/>
          </a:bodyPr>
          <a:lstStyle/>
          <a:p>
            <a:r>
              <a:rPr lang="en-US" dirty="0"/>
              <a:t>Variational Inference*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35932D-958D-021D-4A0B-ADE9EE0D1839}"/>
                  </a:ext>
                </a:extLst>
              </p:cNvPr>
              <p:cNvSpPr txBox="1"/>
              <p:nvPr/>
            </p:nvSpPr>
            <p:spPr>
              <a:xfrm>
                <a:off x="4481260" y="1066445"/>
                <a:ext cx="5990621" cy="323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zh-CN" b="0" dirty="0"/>
              </a:p>
              <a:p>
                <a:endParaRPr lang="en-US" altLang="zh-CN" b="0" dirty="0"/>
              </a:p>
              <a:p>
                <a:endParaRPr lang="en-US" altLang="zh-CN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1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≥∫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en-US" altLang="zh-CN" dirty="0"/>
              </a:p>
              <a:p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=∫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−∫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en-US" altLang="zh-CN" b="0" dirty="0"/>
              </a:p>
              <a:p>
                <a:endParaRPr lang="en-US" altLang="zh-CN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35932D-958D-021D-4A0B-ADE9EE0D1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260" y="1066445"/>
                <a:ext cx="5990621" cy="32340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745A7FC-EBA1-E5A5-DEBE-327353CF0102}"/>
              </a:ext>
            </a:extLst>
          </p:cNvPr>
          <p:cNvSpPr txBox="1"/>
          <p:nvPr/>
        </p:nvSpPr>
        <p:spPr>
          <a:xfrm>
            <a:off x="5985872" y="3847734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Simple Gaussian Prior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193280-FE6D-BEAA-56AA-89A192D38812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8206352" y="3693459"/>
            <a:ext cx="728472" cy="33894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EB6A02C-2003-FB49-1DED-BD465C16F9F9}"/>
              </a:ext>
            </a:extLst>
          </p:cNvPr>
          <p:cNvSpPr/>
          <p:nvPr/>
        </p:nvSpPr>
        <p:spPr>
          <a:xfrm>
            <a:off x="1386885" y="1792295"/>
            <a:ext cx="2569464" cy="308919"/>
          </a:xfrm>
          <a:prstGeom prst="rect">
            <a:avLst/>
          </a:prstGeom>
          <a:solidFill>
            <a:schemeClr val="accent2">
              <a:alpha val="9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Jensen Inequality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0F0900-0EC8-B0FC-83B9-8EC568A1CA2E}"/>
                  </a:ext>
                </a:extLst>
              </p:cNvPr>
              <p:cNvSpPr txBox="1"/>
              <p:nvPr/>
            </p:nvSpPr>
            <p:spPr>
              <a:xfrm>
                <a:off x="496050" y="2127982"/>
                <a:ext cx="4219381" cy="379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≥∫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0F0900-0EC8-B0FC-83B9-8EC568A1C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50" y="2127982"/>
                <a:ext cx="4219381" cy="379848"/>
              </a:xfrm>
              <a:prstGeom prst="rect">
                <a:avLst/>
              </a:prstGeom>
              <a:blipFill>
                <a:blip r:embed="rId3"/>
                <a:stretch>
                  <a:fillRect b="-1935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51D283-9E85-6598-EEDB-E05C1077167D}"/>
                  </a:ext>
                </a:extLst>
              </p:cNvPr>
              <p:cNvSpPr txBox="1"/>
              <p:nvPr/>
            </p:nvSpPr>
            <p:spPr>
              <a:xfrm>
                <a:off x="1045693" y="3906862"/>
                <a:ext cx="61552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dirty="0"/>
                  <a:t>*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ignored for simplicity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51D283-9E85-6598-EEDB-E05C10771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693" y="3906862"/>
                <a:ext cx="6155266" cy="369332"/>
              </a:xfrm>
              <a:prstGeom prst="rect">
                <a:avLst/>
              </a:prstGeom>
              <a:blipFill>
                <a:blip r:embed="rId4"/>
                <a:stretch>
                  <a:fillRect l="-825" t="-6667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5B217C4F-9029-228F-F492-7E23605E983D}"/>
              </a:ext>
            </a:extLst>
          </p:cNvPr>
          <p:cNvSpPr/>
          <p:nvPr/>
        </p:nvSpPr>
        <p:spPr>
          <a:xfrm>
            <a:off x="1603766" y="3220033"/>
            <a:ext cx="3483864" cy="308919"/>
          </a:xfrm>
          <a:prstGeom prst="rect">
            <a:avLst/>
          </a:prstGeom>
          <a:solidFill>
            <a:schemeClr val="accent2">
              <a:alpha val="9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Evidence Lower Bound (ELBO)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7E82518B-80CB-6369-1B33-7AF5D4CA4072}"/>
                  </a:ext>
                </a:extLst>
              </p:cNvPr>
              <p:cNvSpPr/>
              <p:nvPr/>
            </p:nvSpPr>
            <p:spPr>
              <a:xfrm>
                <a:off x="5161427" y="4300472"/>
                <a:ext cx="5159937" cy="872333"/>
              </a:xfrm>
              <a:prstGeom prst="roundRect">
                <a:avLst/>
              </a:prstGeom>
              <a:solidFill>
                <a:schemeClr val="accent4">
                  <a:alpha val="90000"/>
                </a:schemeClr>
              </a:solidFill>
              <a:ln w="38100"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2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q</m:t>
                          </m:r>
                          <m:d>
                            <m:dPr>
                              <m:ctrlPr>
                                <a:rPr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2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  <m:r>
                                <a:rPr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sub>
                      </m:sSub>
                      <m:r>
                        <a:rPr lang="en-US" altLang="zh-CN" sz="22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zh-CN" sz="2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]−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)||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7E82518B-80CB-6369-1B33-7AF5D4CA4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427" y="4300472"/>
                <a:ext cx="5159937" cy="87233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8527C75-91D1-D0EF-3AD9-A4B4A07F8463}"/>
              </a:ext>
            </a:extLst>
          </p:cNvPr>
          <p:cNvSpPr/>
          <p:nvPr/>
        </p:nvSpPr>
        <p:spPr>
          <a:xfrm>
            <a:off x="383075" y="3192224"/>
            <a:ext cx="1125729" cy="613175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Tractable!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62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</a:t>
            </a:r>
            <a:r>
              <a:rPr lang="en-US" altLang="zh-CN" dirty="0"/>
              <a:t>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Posterior</a:t>
            </a:r>
            <a:r>
              <a:rPr lang="zh-CN" altLang="en-US" dirty="0"/>
              <a:t> </a:t>
            </a:r>
            <a:r>
              <a:rPr lang="en-US" altLang="zh-CN" dirty="0"/>
              <a:t>Distribution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Choose the proposed distribution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as a neural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, modeling latents based on the observed input data</a:t>
                </a:r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015DD75-FD0D-F03B-B89B-C116B7034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164" y="2731760"/>
            <a:ext cx="5259798" cy="3595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BCE0F0-3683-4C32-9576-A6EF40535C23}"/>
              </a:ext>
            </a:extLst>
          </p:cNvPr>
          <p:cNvSpPr txBox="1"/>
          <p:nvPr/>
        </p:nvSpPr>
        <p:spPr>
          <a:xfrm>
            <a:off x="4828988" y="6421998"/>
            <a:ext cx="5460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Figure</a:t>
            </a:r>
            <a:r>
              <a:rPr lang="zh-CN" altLang="en-US" sz="1600" dirty="0"/>
              <a:t> </a:t>
            </a:r>
            <a:r>
              <a:rPr lang="en-US" altLang="zh-CN" sz="1600" dirty="0"/>
              <a:t>from</a:t>
            </a:r>
            <a:r>
              <a:rPr lang="zh-CN" altLang="en-US" sz="1600" dirty="0"/>
              <a:t> </a:t>
            </a:r>
            <a:r>
              <a:rPr lang="en-US" altLang="zh-CN" sz="1600" dirty="0"/>
              <a:t>https://</a:t>
            </a:r>
            <a:r>
              <a:rPr lang="en-US" altLang="zh-CN" sz="1600" dirty="0" err="1"/>
              <a:t>lilianweng.github.io</a:t>
            </a:r>
            <a:r>
              <a:rPr lang="en-US" altLang="zh-CN" sz="1600" dirty="0"/>
              <a:t>/posts/2018-08-12-vae/</a:t>
            </a:r>
            <a:endParaRPr lang="en-CN" sz="1600" dirty="0"/>
          </a:p>
        </p:txBody>
      </p:sp>
    </p:spTree>
    <p:extLst>
      <p:ext uri="{BB962C8B-B14F-4D97-AF65-F5344CB8AC3E}">
        <p14:creationId xmlns:p14="http://schemas.microsoft.com/office/powerpoint/2010/main" val="2250973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0FC8B-27CD-79B8-EB1D-987AD484D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ELBO</a:t>
            </a:r>
            <a:r>
              <a:rPr lang="zh-CN" altLang="en-US" dirty="0"/>
              <a:t> </a:t>
            </a:r>
            <a:r>
              <a:rPr lang="en-US" altLang="zh-CN" dirty="0"/>
              <a:t>Objective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CBAB491-7C87-8A21-CBE5-70CF2357A1CF}"/>
                  </a:ext>
                </a:extLst>
              </p:cNvPr>
              <p:cNvSpPr/>
              <p:nvPr/>
            </p:nvSpPr>
            <p:spPr>
              <a:xfrm>
                <a:off x="2002494" y="4611251"/>
                <a:ext cx="7278968" cy="872333"/>
              </a:xfrm>
              <a:prstGeom prst="roundRect">
                <a:avLst/>
              </a:prstGeom>
              <a:solidFill>
                <a:schemeClr val="accent4">
                  <a:alpha val="90000"/>
                </a:schemeClr>
              </a:solidFill>
              <a:ln w="38100"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2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q</m:t>
                              </m:r>
                            </m:e>
                            <m:sub>
                              <m:r>
                                <a:rPr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2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  <m:r>
                                <a:rPr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</m:sSub>
                      <m:r>
                        <a:rPr lang="en-US" altLang="zh-CN" sz="22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zh-CN" sz="2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]−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)||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CBAB491-7C87-8A21-CBE5-70CF2357A1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494" y="4611251"/>
                <a:ext cx="7278968" cy="872333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938C3F6-D33E-72E6-09AA-60833F5BD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307" y="1532626"/>
            <a:ext cx="4231341" cy="3005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2DEBCF-3790-BDDE-7C1A-038B18ECB13C}"/>
              </a:ext>
            </a:extLst>
          </p:cNvPr>
          <p:cNvSpPr txBox="1"/>
          <p:nvPr/>
        </p:nvSpPr>
        <p:spPr>
          <a:xfrm>
            <a:off x="2581836" y="5799445"/>
            <a:ext cx="215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Reconstruction</a:t>
            </a:r>
            <a:r>
              <a:rPr lang="zh-CN" altLang="en-US" b="1" dirty="0"/>
              <a:t> </a:t>
            </a:r>
            <a:r>
              <a:rPr lang="en-US" altLang="zh-CN" b="1" dirty="0"/>
              <a:t>error</a:t>
            </a:r>
            <a:endParaRPr lang="en-CN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14A68-5261-1055-B5B4-E7B6FF70FC0B}"/>
              </a:ext>
            </a:extLst>
          </p:cNvPr>
          <p:cNvSpPr txBox="1"/>
          <p:nvPr/>
        </p:nvSpPr>
        <p:spPr>
          <a:xfrm>
            <a:off x="4730051" y="5812633"/>
            <a:ext cx="5014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Distance</a:t>
            </a:r>
            <a:r>
              <a:rPr lang="zh-CN" altLang="en-US" b="1" dirty="0"/>
              <a:t> </a:t>
            </a:r>
            <a:r>
              <a:rPr lang="en-US" altLang="zh-CN" b="1" dirty="0"/>
              <a:t>between</a:t>
            </a:r>
            <a:r>
              <a:rPr lang="zh-CN" altLang="en-US" b="1" dirty="0"/>
              <a:t> </a:t>
            </a:r>
            <a:r>
              <a:rPr lang="en-US" altLang="zh-CN" b="1" dirty="0"/>
              <a:t>posterior</a:t>
            </a:r>
            <a:r>
              <a:rPr lang="zh-CN" altLang="en-US" b="1" dirty="0"/>
              <a:t> </a:t>
            </a:r>
            <a:r>
              <a:rPr lang="en-US" altLang="zh-CN" b="1" dirty="0"/>
              <a:t>and</a:t>
            </a:r>
            <a:r>
              <a:rPr lang="zh-CN" altLang="en-US" b="1" dirty="0"/>
              <a:t> </a:t>
            </a:r>
            <a:r>
              <a:rPr lang="en-US" altLang="zh-CN" b="1" dirty="0"/>
              <a:t>prior</a:t>
            </a:r>
            <a:r>
              <a:rPr lang="zh-CN" altLang="en-US" b="1" dirty="0"/>
              <a:t> </a:t>
            </a:r>
            <a:r>
              <a:rPr lang="en-US" altLang="zh-CN" b="1" dirty="0"/>
              <a:t>distributions</a:t>
            </a:r>
            <a:endParaRPr lang="en-CN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4DDF2E-071A-835E-9966-806176FDAC1F}"/>
              </a:ext>
            </a:extLst>
          </p:cNvPr>
          <p:cNvCxnSpPr/>
          <p:nvPr/>
        </p:nvCxnSpPr>
        <p:spPr>
          <a:xfrm flipV="1">
            <a:off x="3659855" y="5507488"/>
            <a:ext cx="0" cy="291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318705-7CEE-3FFF-97A9-029D447CF56F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7237243" y="5520676"/>
            <a:ext cx="1" cy="291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CBA3744-E1F4-C5D0-6228-3732E2492437}"/>
              </a:ext>
            </a:extLst>
          </p:cNvPr>
          <p:cNvSpPr/>
          <p:nvPr/>
        </p:nvSpPr>
        <p:spPr>
          <a:xfrm>
            <a:off x="659482" y="4934792"/>
            <a:ext cx="990023" cy="308919"/>
          </a:xfrm>
          <a:prstGeom prst="rect">
            <a:avLst/>
          </a:prstGeom>
          <a:solidFill>
            <a:schemeClr val="accent2">
              <a:alpha val="9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ELBO</a:t>
            </a:r>
          </a:p>
        </p:txBody>
      </p:sp>
    </p:spTree>
    <p:extLst>
      <p:ext uri="{BB962C8B-B14F-4D97-AF65-F5344CB8AC3E}">
        <p14:creationId xmlns:p14="http://schemas.microsoft.com/office/powerpoint/2010/main" val="1115635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 to Generative Models</a:t>
            </a:r>
          </a:p>
          <a:p>
            <a:endParaRPr lang="en-US" dirty="0"/>
          </a:p>
          <a:p>
            <a:r>
              <a:rPr lang="en-US" altLang="zh-CN" dirty="0"/>
              <a:t>Variational Auto-Encoders (VAEs)</a:t>
            </a:r>
          </a:p>
          <a:p>
            <a:endParaRPr lang="en-US" altLang="zh-CN" dirty="0"/>
          </a:p>
          <a:p>
            <a:r>
              <a:rPr lang="en-US" altLang="zh-CN" dirty="0"/>
              <a:t>Generative Adversarial Networks (GANs)</a:t>
            </a:r>
          </a:p>
          <a:p>
            <a:endParaRPr lang="en-US" altLang="zh-CN" dirty="0"/>
          </a:p>
          <a:p>
            <a:r>
              <a:rPr lang="en-US" altLang="zh-CN" dirty="0"/>
              <a:t>Denoising Diffusion Models</a:t>
            </a:r>
            <a:r>
              <a:rPr lang="zh-CN" altLang="en-US" dirty="0"/>
              <a:t> </a:t>
            </a:r>
            <a:r>
              <a:rPr lang="en-US" altLang="zh-CN" dirty="0"/>
              <a:t>(DDMs)</a:t>
            </a:r>
          </a:p>
        </p:txBody>
      </p:sp>
    </p:spTree>
    <p:extLst>
      <p:ext uri="{BB962C8B-B14F-4D97-AF65-F5344CB8AC3E}">
        <p14:creationId xmlns:p14="http://schemas.microsoft.com/office/powerpoint/2010/main" val="4213522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VAEs for Image Generation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4CD875-55BC-E9ED-9D2F-CF3F8855A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454" y="1323671"/>
            <a:ext cx="6727620" cy="502872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0778B4-CD62-C59F-236E-4C1CC0258312}"/>
              </a:ext>
            </a:extLst>
          </p:cNvPr>
          <p:cNvSpPr txBox="1"/>
          <p:nvPr/>
        </p:nvSpPr>
        <p:spPr>
          <a:xfrm>
            <a:off x="399245" y="6353758"/>
            <a:ext cx="5317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Image </a:t>
            </a:r>
            <a:r>
              <a:rPr lang="en-US" sz="1200" dirty="0"/>
              <a:t>from VAE: Auto-Encoding Variational Bayes </a:t>
            </a:r>
            <a:r>
              <a:rPr lang="en-US" sz="1200" dirty="0">
                <a:hlinkClick r:id="rId3"/>
              </a:rPr>
              <a:t>https://arxiv.org/pdf/1312.6114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292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0B7F5-CB9F-927F-745D-54252DC0E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Open-source</a:t>
            </a:r>
            <a:r>
              <a:rPr lang="zh-CN" altLang="en-US" dirty="0"/>
              <a:t> </a:t>
            </a:r>
            <a:r>
              <a:rPr lang="en-US" altLang="zh-CN" dirty="0"/>
              <a:t>Code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65206-2633-2AB9-2B87-A6D802C54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https://colab.research.google.com/github/smartgeometry-ucl/dl4g/blob/master/variational_autoencoder.ipynb</a:t>
            </a:r>
            <a:endParaRPr lang="en-US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111342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Generative Adversarial Network (GAN)</a:t>
            </a:r>
          </a:p>
        </p:txBody>
      </p:sp>
    </p:spTree>
    <p:extLst>
      <p:ext uri="{BB962C8B-B14F-4D97-AF65-F5344CB8AC3E}">
        <p14:creationId xmlns:p14="http://schemas.microsoft.com/office/powerpoint/2010/main" val="2862629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b="1" dirty="0"/>
              <a:t>Generator</a:t>
            </a:r>
          </a:p>
          <a:p>
            <a:pPr lvl="1"/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generator</a:t>
            </a:r>
            <a:r>
              <a:rPr lang="zh-CN" altLang="en-US" dirty="0"/>
              <a:t> </a:t>
            </a:r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</a:p>
          <a:p>
            <a:r>
              <a:rPr lang="en-US" altLang="zh-CN" b="1" dirty="0"/>
              <a:t>Discriminator</a:t>
            </a:r>
          </a:p>
          <a:p>
            <a:pPr lvl="1"/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distinguish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images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fake</a:t>
            </a:r>
            <a:r>
              <a:rPr lang="zh-CN" altLang="en-US" dirty="0"/>
              <a:t> </a:t>
            </a:r>
            <a:r>
              <a:rPr lang="en-US" altLang="zh-CN" dirty="0"/>
              <a:t>images</a:t>
            </a:r>
            <a:r>
              <a:rPr lang="zh-CN" altLang="en-US" dirty="0"/>
              <a:t> </a:t>
            </a:r>
            <a:r>
              <a:rPr lang="en-US" altLang="zh-CN" dirty="0"/>
              <a:t>generated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generator</a:t>
            </a:r>
          </a:p>
        </p:txBody>
      </p:sp>
    </p:spTree>
    <p:extLst>
      <p:ext uri="{BB962C8B-B14F-4D97-AF65-F5344CB8AC3E}">
        <p14:creationId xmlns:p14="http://schemas.microsoft.com/office/powerpoint/2010/main" val="3796544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B993C2-B303-03E6-0FD3-F5D3BD23EB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3297" r="11139" b="5193"/>
          <a:stretch/>
        </p:blipFill>
        <p:spPr>
          <a:xfrm>
            <a:off x="1332854" y="1571677"/>
            <a:ext cx="8419349" cy="46563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531BE2-6C79-5D4D-A3DA-4C2B3A281914}"/>
              </a:ext>
            </a:extLst>
          </p:cNvPr>
          <p:cNvSpPr txBox="1"/>
          <p:nvPr/>
        </p:nvSpPr>
        <p:spPr>
          <a:xfrm>
            <a:off x="399245" y="6353758"/>
            <a:ext cx="4245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3"/>
              </a:rPr>
              <a:t>https://slazebni.cs.illinois.edu/spring17/lec11_gan.pdf</a:t>
            </a:r>
            <a:r>
              <a:rPr lang="en-US" sz="1200" dirty="0"/>
              <a:t>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F19DDD0-3B09-2224-3CBA-68936B91910A}"/>
              </a:ext>
            </a:extLst>
          </p:cNvPr>
          <p:cNvSpPr/>
          <p:nvPr/>
        </p:nvSpPr>
        <p:spPr>
          <a:xfrm>
            <a:off x="8178800" y="4182531"/>
            <a:ext cx="3691466" cy="1555221"/>
          </a:xfrm>
          <a:prstGeom prst="round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Generator:</a:t>
            </a:r>
            <a:r>
              <a:rPr lang="en-US" dirty="0">
                <a:solidFill>
                  <a:schemeClr val="tx1"/>
                </a:solidFill>
              </a:rPr>
              <a:t> generate fake samples, tries to fool the Discriminator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Discriminator:</a:t>
            </a:r>
            <a:r>
              <a:rPr lang="en-US" dirty="0">
                <a:solidFill>
                  <a:schemeClr val="tx1"/>
                </a:solidFill>
              </a:rPr>
              <a:t> tries to distinguish between real and fake samples</a:t>
            </a:r>
          </a:p>
        </p:txBody>
      </p:sp>
    </p:spTree>
    <p:extLst>
      <p:ext uri="{BB962C8B-B14F-4D97-AF65-F5344CB8AC3E}">
        <p14:creationId xmlns:p14="http://schemas.microsoft.com/office/powerpoint/2010/main" val="1035626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Discriminator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B06F95-76CB-CED5-2B2D-94466B839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24065" r="10131" b="9202"/>
          <a:stretch/>
        </p:blipFill>
        <p:spPr>
          <a:xfrm>
            <a:off x="1134532" y="1589086"/>
            <a:ext cx="10097124" cy="46762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28BCB7-6E71-196A-10A7-0195264FE086}"/>
              </a:ext>
            </a:extLst>
          </p:cNvPr>
          <p:cNvSpPr txBox="1"/>
          <p:nvPr/>
        </p:nvSpPr>
        <p:spPr>
          <a:xfrm>
            <a:off x="399245" y="6353758"/>
            <a:ext cx="4245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3"/>
              </a:rPr>
              <a:t>https://slazebni.cs.illinois.edu/spring17/lec11_gan.pdf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1883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Generator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44ADE-DE91-6FDC-F3E2-4F41CAC3EFE1}"/>
              </a:ext>
            </a:extLst>
          </p:cNvPr>
          <p:cNvSpPr txBox="1"/>
          <p:nvPr/>
        </p:nvSpPr>
        <p:spPr>
          <a:xfrm>
            <a:off x="399245" y="6353758"/>
            <a:ext cx="4245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2"/>
              </a:rPr>
              <a:t>https://slazebni.cs.illinois.edu/spring17/lec11_gan.pdf</a:t>
            </a:r>
            <a:r>
              <a:rPr lang="en-US" sz="12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9DCAA2-9B5E-E810-5FAA-4323D8DC8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t="26661" r="11112" b="8417"/>
          <a:stretch/>
        </p:blipFill>
        <p:spPr>
          <a:xfrm>
            <a:off x="1210732" y="1775352"/>
            <a:ext cx="9973211" cy="445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38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GAN’s Formulation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E21E6-90AC-A557-80B4-8AC2EE21D607}"/>
              </a:ext>
            </a:extLst>
          </p:cNvPr>
          <p:cNvSpPr txBox="1"/>
          <p:nvPr/>
        </p:nvSpPr>
        <p:spPr>
          <a:xfrm>
            <a:off x="399245" y="6353758"/>
            <a:ext cx="4245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2"/>
              </a:rPr>
              <a:t>https://slazebni.cs.illinois.edu/spring17/lec11_gan.pdf</a:t>
            </a:r>
            <a:r>
              <a:rPr lang="en-US" sz="12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18A132-EC55-FD2D-BD6F-0EB7131CCC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15951" r="5041" b="5071"/>
          <a:stretch/>
        </p:blipFill>
        <p:spPr>
          <a:xfrm>
            <a:off x="1100664" y="1540933"/>
            <a:ext cx="9872134" cy="46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98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Vectors Capture Interesting Patterns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C350D-F025-A963-2ABE-54B9CD48A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3" b="9172"/>
          <a:stretch/>
        </p:blipFill>
        <p:spPr>
          <a:xfrm>
            <a:off x="1262391" y="1473995"/>
            <a:ext cx="9667217" cy="4173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929657-BF6C-30BA-6CC5-4F51B142865A}"/>
              </a:ext>
            </a:extLst>
          </p:cNvPr>
          <p:cNvSpPr txBox="1"/>
          <p:nvPr/>
        </p:nvSpPr>
        <p:spPr>
          <a:xfrm>
            <a:off x="399245" y="6353758"/>
            <a:ext cx="9052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/>
              <a:t>Unsupervised Representation Learning with Deep Convolutional Generative Adversarial Networks </a:t>
            </a:r>
            <a:r>
              <a:rPr lang="en-US" sz="1200" dirty="0">
                <a:hlinkClick r:id="rId3"/>
              </a:rPr>
              <a:t>https://arxiv.org/abs/1511.06434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53156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Updates at the GAN Zoo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BA37C-4DEE-90F0-DF87-D69395276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7"/>
          <a:stretch/>
        </p:blipFill>
        <p:spPr>
          <a:xfrm>
            <a:off x="1234019" y="1490133"/>
            <a:ext cx="9129182" cy="4881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8A8CF4-F794-A583-C8FA-9933AFA1E202}"/>
              </a:ext>
            </a:extLst>
          </p:cNvPr>
          <p:cNvSpPr txBox="1"/>
          <p:nvPr/>
        </p:nvSpPr>
        <p:spPr>
          <a:xfrm>
            <a:off x="399245" y="6353758"/>
            <a:ext cx="6157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3"/>
              </a:rPr>
              <a:t>https://efrosgans.eecs.berkeley.edu/CVPR18_slides/Introduction_by_Goodfellow.pdf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2911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Generative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Modeling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joint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distribution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drawing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samples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from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it</a:t>
                </a:r>
                <a:r>
                  <a:rPr lang="zh-CN" altLang="en-US" dirty="0"/>
                  <a:t> 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3AE462D-2A84-7DAC-077B-A6314DEAE6F8}"/>
              </a:ext>
            </a:extLst>
          </p:cNvPr>
          <p:cNvSpPr txBox="1"/>
          <p:nvPr/>
        </p:nvSpPr>
        <p:spPr>
          <a:xfrm>
            <a:off x="399245" y="6488668"/>
            <a:ext cx="4281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from https://</a:t>
            </a:r>
            <a:r>
              <a:rPr lang="en-US" sz="1200" dirty="0" err="1"/>
              <a:t>github.com</a:t>
            </a:r>
            <a:r>
              <a:rPr lang="en-US" sz="1200" dirty="0"/>
              <a:t>/cvpr2023-tutorial-diffusion-models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339113-D56D-53AA-FFBA-C0384C78C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35"/>
          <a:stretch/>
        </p:blipFill>
        <p:spPr>
          <a:xfrm>
            <a:off x="2316856" y="2645625"/>
            <a:ext cx="7467704" cy="232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57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Denoising Diffusion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25346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State-of-the-Art</a:t>
            </a:r>
            <a:r>
              <a:rPr lang="zh-CN" altLang="en-US" dirty="0"/>
              <a:t> </a:t>
            </a:r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A25DD3-A4FA-FB19-BA90-4445E80E3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13045" r="3832" b="13521"/>
          <a:stretch/>
        </p:blipFill>
        <p:spPr>
          <a:xfrm>
            <a:off x="1598749" y="1456772"/>
            <a:ext cx="8225735" cy="4734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885EDB-6C07-311F-4558-2FD063F0ABE1}"/>
              </a:ext>
            </a:extLst>
          </p:cNvPr>
          <p:cNvSpPr txBox="1"/>
          <p:nvPr/>
        </p:nvSpPr>
        <p:spPr>
          <a:xfrm>
            <a:off x="399245" y="6353758"/>
            <a:ext cx="1885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Image</a:t>
            </a:r>
            <a:r>
              <a:rPr lang="zh-CN" altLang="en-US" sz="1200" dirty="0"/>
              <a:t> </a:t>
            </a:r>
            <a:r>
              <a:rPr lang="en-US" altLang="zh-CN" sz="1200" dirty="0"/>
              <a:t>from</a:t>
            </a:r>
            <a:r>
              <a:rPr lang="zh-CN" altLang="en-US" sz="1200" dirty="0"/>
              <a:t> </a:t>
            </a:r>
            <a:r>
              <a:rPr lang="en-US" altLang="zh-CN" sz="1200" dirty="0"/>
              <a:t>Midjourney</a:t>
            </a:r>
            <a:r>
              <a:rPr lang="zh-CN" altLang="en-US" sz="1200" dirty="0"/>
              <a:t> </a:t>
            </a:r>
            <a:r>
              <a:rPr lang="en-US" altLang="zh-CN" sz="1200" dirty="0"/>
              <a:t>v4.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0007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Diffusion?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VAE &amp; GAN: </a:t>
            </a:r>
          </a:p>
          <a:p>
            <a:pPr lvl="1"/>
            <a:r>
              <a:rPr lang="en-US" dirty="0"/>
              <a:t>Convert latent noise vector to target distribution in one step</a:t>
            </a:r>
          </a:p>
          <a:p>
            <a:r>
              <a:rPr lang="en-US" altLang="zh-CN" b="1" dirty="0"/>
              <a:t>Diffusion:</a:t>
            </a:r>
          </a:p>
          <a:p>
            <a:pPr lvl="1"/>
            <a:r>
              <a:rPr lang="en-US" altLang="zh-CN" dirty="0"/>
              <a:t>Estimating and analyzing in small step sizes are more tractable and easier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49B6D-0345-98A3-5E0A-64B74B2F7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51385" r="5433" b="13475"/>
          <a:stretch/>
        </p:blipFill>
        <p:spPr>
          <a:xfrm>
            <a:off x="1204453" y="3896853"/>
            <a:ext cx="9070258" cy="2079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E4BC8-E1BB-F51E-53C6-FAE36AED3BC3}"/>
              </a:ext>
            </a:extLst>
          </p:cNvPr>
          <p:cNvSpPr txBox="1"/>
          <p:nvPr/>
        </p:nvSpPr>
        <p:spPr>
          <a:xfrm>
            <a:off x="399245" y="6353758"/>
            <a:ext cx="4292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Image from </a:t>
            </a:r>
            <a:r>
              <a:rPr lang="en-US" sz="1200" dirty="0">
                <a:hlinkClick r:id="rId3"/>
              </a:rPr>
              <a:t>https://cvpr2022-tutorial-diffusion-models.github.io/</a:t>
            </a:r>
            <a:r>
              <a:rPr lang="en-US" sz="1200" dirty="0"/>
              <a:t>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4F2F11-9E33-244C-B214-8274CFB68860}"/>
              </a:ext>
            </a:extLst>
          </p:cNvPr>
          <p:cNvSpPr/>
          <p:nvPr/>
        </p:nvSpPr>
        <p:spPr>
          <a:xfrm>
            <a:off x="3878577" y="5676311"/>
            <a:ext cx="3663017" cy="6001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Reverse denoising process</a:t>
            </a:r>
            <a:r>
              <a:rPr lang="en-US" dirty="0">
                <a:solidFill>
                  <a:schemeClr val="tx1"/>
                </a:solidFill>
              </a:rPr>
              <a:t> learns to generate data by denoising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194CC67-DC60-5C97-261B-B8EFE65F69A3}"/>
              </a:ext>
            </a:extLst>
          </p:cNvPr>
          <p:cNvSpPr/>
          <p:nvPr/>
        </p:nvSpPr>
        <p:spPr>
          <a:xfrm>
            <a:off x="3878826" y="3686482"/>
            <a:ext cx="3663017" cy="6001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Forward diffusion process</a:t>
            </a:r>
            <a:r>
              <a:rPr lang="en-US" dirty="0">
                <a:solidFill>
                  <a:schemeClr val="tx1"/>
                </a:solidFill>
              </a:rPr>
              <a:t> gradually adds noise to input</a:t>
            </a:r>
          </a:p>
        </p:txBody>
      </p:sp>
    </p:spTree>
    <p:extLst>
      <p:ext uri="{BB962C8B-B14F-4D97-AF65-F5344CB8AC3E}">
        <p14:creationId xmlns:p14="http://schemas.microsoft.com/office/powerpoint/2010/main" val="3814919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The goal of a diffusion model is to learn the reverse denoising process to iteratively undo the forward process</a:t>
            </a:r>
          </a:p>
          <a:p>
            <a:r>
              <a:rPr lang="en-US" altLang="zh-CN" dirty="0"/>
              <a:t>In this way, the reverse process appears as if it’s generating new data from random noise</a:t>
            </a:r>
          </a:p>
          <a:p>
            <a:endParaRPr lang="en-US" altLang="zh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425124-97D0-307E-4A0F-E4D20876106F}"/>
              </a:ext>
            </a:extLst>
          </p:cNvPr>
          <p:cNvSpPr txBox="1"/>
          <p:nvPr/>
        </p:nvSpPr>
        <p:spPr>
          <a:xfrm>
            <a:off x="399245" y="6353758"/>
            <a:ext cx="6360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2"/>
              </a:rPr>
              <a:t>https://www.eecs.umich.edu/courses/eecs442-ahowens/fa23/slides/lec11-diffusion.pdf</a:t>
            </a:r>
            <a:r>
              <a:rPr lang="en-US" sz="1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AE42F7-A8A1-7E46-C84D-068A40735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7" b="29171"/>
          <a:stretch/>
        </p:blipFill>
        <p:spPr>
          <a:xfrm>
            <a:off x="1550505" y="3599900"/>
            <a:ext cx="9143999" cy="271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43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Changes Through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07E32-2CC7-D4C6-2AB4-90166567BDE9}"/>
              </a:ext>
            </a:extLst>
          </p:cNvPr>
          <p:cNvSpPr txBox="1"/>
          <p:nvPr/>
        </p:nvSpPr>
        <p:spPr>
          <a:xfrm>
            <a:off x="399245" y="6353758"/>
            <a:ext cx="6360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2"/>
              </a:rPr>
              <a:t>https://www.eecs.umich.edu/courses/eecs442-ahowens/fa23/slides/lec11-diffusion.pdf</a:t>
            </a:r>
            <a:r>
              <a:rPr lang="en-US" sz="12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6A693-5608-8F59-BCB7-03666474CF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"/>
          <a:stretch/>
        </p:blipFill>
        <p:spPr>
          <a:xfrm>
            <a:off x="838200" y="1378454"/>
            <a:ext cx="10014018" cy="49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9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Diffusion models predict the noises from the input images, usually by using U-Net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5535B-7272-501A-86A0-072ABCF08D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18963" r="4107" b="8417"/>
          <a:stretch/>
        </p:blipFill>
        <p:spPr>
          <a:xfrm>
            <a:off x="2260600" y="3164839"/>
            <a:ext cx="7585194" cy="3012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988FF7-FA9F-0F23-EA81-2934F8DFD8D4}"/>
              </a:ext>
            </a:extLst>
          </p:cNvPr>
          <p:cNvSpPr txBox="1"/>
          <p:nvPr/>
        </p:nvSpPr>
        <p:spPr>
          <a:xfrm>
            <a:off x="399245" y="6353758"/>
            <a:ext cx="6360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3"/>
              </a:rPr>
              <a:t>https://www.eecs.umich.edu/courses/eecs442-ahowens/fa23/slides/lec11-diffusion.pdf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1558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Diffusion models predict the noises from the input images, usually by using U-Net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1F426-9A79-4F71-20E0-75F15842F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17493" r="8056"/>
          <a:stretch/>
        </p:blipFill>
        <p:spPr>
          <a:xfrm>
            <a:off x="2580640" y="2872423"/>
            <a:ext cx="7030720" cy="344388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8562D9B-9F50-095F-43E2-1FA243B78572}"/>
              </a:ext>
            </a:extLst>
          </p:cNvPr>
          <p:cNvSpPr/>
          <p:nvPr/>
        </p:nvSpPr>
        <p:spPr>
          <a:xfrm>
            <a:off x="4490720" y="5262880"/>
            <a:ext cx="365760" cy="4267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163684D-07CC-7AE7-638D-AE6068724F19}"/>
              </a:ext>
            </a:extLst>
          </p:cNvPr>
          <p:cNvSpPr/>
          <p:nvPr/>
        </p:nvSpPr>
        <p:spPr>
          <a:xfrm>
            <a:off x="5100320" y="5262880"/>
            <a:ext cx="3251200" cy="4267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E3AAC1-DBAE-489B-F6B1-86DA7C388D95}"/>
              </a:ext>
            </a:extLst>
          </p:cNvPr>
          <p:cNvCxnSpPr/>
          <p:nvPr/>
        </p:nvCxnSpPr>
        <p:spPr>
          <a:xfrm flipH="1">
            <a:off x="4490720" y="5689600"/>
            <a:ext cx="203200" cy="6267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3AFF07-D477-EFBD-DA9A-EF7E6A6AFB32}"/>
              </a:ext>
            </a:extLst>
          </p:cNvPr>
          <p:cNvCxnSpPr>
            <a:cxnSpLocks/>
          </p:cNvCxnSpPr>
          <p:nvPr/>
        </p:nvCxnSpPr>
        <p:spPr>
          <a:xfrm>
            <a:off x="6888480" y="5689600"/>
            <a:ext cx="365760" cy="6223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BB85BBE-CA20-9999-1DFA-D51DDAB4584D}"/>
              </a:ext>
            </a:extLst>
          </p:cNvPr>
          <p:cNvSpPr txBox="1"/>
          <p:nvPr/>
        </p:nvSpPr>
        <p:spPr>
          <a:xfrm>
            <a:off x="3816306" y="6366079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Random Noise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30FBD1-AAD3-7CAB-EE7D-FF8DE6B54F6D}"/>
              </a:ext>
            </a:extLst>
          </p:cNvPr>
          <p:cNvSpPr txBox="1"/>
          <p:nvPr/>
        </p:nvSpPr>
        <p:spPr>
          <a:xfrm>
            <a:off x="6478226" y="6366079"/>
            <a:ext cx="232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Predicted Noise</a:t>
            </a:r>
          </a:p>
        </p:txBody>
      </p:sp>
    </p:spTree>
    <p:extLst>
      <p:ext uri="{BB962C8B-B14F-4D97-AF65-F5344CB8AC3E}">
        <p14:creationId xmlns:p14="http://schemas.microsoft.com/office/powerpoint/2010/main" val="1478184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Details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Diffusion models often use the U-Net architecture with </a:t>
                </a:r>
                <a:r>
                  <a:rPr lang="en-US" altLang="zh-CN" dirty="0" err="1"/>
                  <a:t>ResNet</a:t>
                </a:r>
                <a:r>
                  <a:rPr lang="en-US" altLang="zh-CN" dirty="0"/>
                  <a:t> blocks and self-attention layers to predict the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78F98B1-558F-DCB8-88F4-1EF00290A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t="31071" r="6956" b="6534"/>
          <a:stretch/>
        </p:blipFill>
        <p:spPr>
          <a:xfrm>
            <a:off x="1474754" y="2691348"/>
            <a:ext cx="8856421" cy="3589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44C4D5-DFFD-336C-33A4-85068F5A641D}"/>
              </a:ext>
            </a:extLst>
          </p:cNvPr>
          <p:cNvSpPr txBox="1"/>
          <p:nvPr/>
        </p:nvSpPr>
        <p:spPr>
          <a:xfrm>
            <a:off x="399245" y="6353758"/>
            <a:ext cx="4292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Image from </a:t>
            </a:r>
            <a:r>
              <a:rPr lang="en-US" sz="1200" dirty="0">
                <a:hlinkClick r:id="rId4"/>
              </a:rPr>
              <a:t>https://cvpr2022-tutorial-diffusion-models.github.io/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5779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 Based Diffusion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3ACD38-9121-C92D-891D-8233210455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16128" r="3054" b="19759"/>
          <a:stretch/>
        </p:blipFill>
        <p:spPr>
          <a:xfrm>
            <a:off x="1279171" y="1936022"/>
            <a:ext cx="9633658" cy="3716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61308F-372D-1D28-F192-900F6F384F82}"/>
              </a:ext>
            </a:extLst>
          </p:cNvPr>
          <p:cNvSpPr txBox="1"/>
          <p:nvPr/>
        </p:nvSpPr>
        <p:spPr>
          <a:xfrm>
            <a:off x="399245" y="6353758"/>
            <a:ext cx="4292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Image from </a:t>
            </a:r>
            <a:r>
              <a:rPr lang="en-US" sz="1200" dirty="0">
                <a:hlinkClick r:id="rId3"/>
              </a:rPr>
              <a:t>https://cvpr2022-tutorial-diffusion-models.github.io/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9498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 Problem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1C6037-7350-74B8-C136-6E450D0BC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operating in the input space is very computationally expensive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2ABC14-77C1-F682-8EE1-F95E2C3A6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17849" b="9756"/>
          <a:stretch/>
        </p:blipFill>
        <p:spPr>
          <a:xfrm>
            <a:off x="1465941" y="2780620"/>
            <a:ext cx="8012266" cy="33963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7E3C70-E7FF-4135-673C-2CBD0A076158}"/>
              </a:ext>
            </a:extLst>
          </p:cNvPr>
          <p:cNvSpPr txBox="1"/>
          <p:nvPr/>
        </p:nvSpPr>
        <p:spPr>
          <a:xfrm>
            <a:off x="399245" y="6353758"/>
            <a:ext cx="6360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3"/>
              </a:rPr>
              <a:t>https://www.eecs.umich.edu/courses/eecs442-ahowens/fa23/slides/lec11-diffusion.pdf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3839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(1) Image Generation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688EA-F11A-BA90-B7FD-57E1A66F8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34" y="1825598"/>
            <a:ext cx="11747332" cy="3555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933A9A-61C2-488B-CDEB-1D6103D1F1AB}"/>
              </a:ext>
            </a:extLst>
          </p:cNvPr>
          <p:cNvSpPr txBox="1"/>
          <p:nvPr/>
        </p:nvSpPr>
        <p:spPr>
          <a:xfrm>
            <a:off x="399245" y="6353758"/>
            <a:ext cx="4281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from </a:t>
            </a:r>
            <a:r>
              <a:rPr lang="en-US" sz="1200" dirty="0">
                <a:hlinkClick r:id="rId3"/>
              </a:rPr>
              <a:t>https://github.com/cvpr2023-tutorial-diffusion-models</a:t>
            </a:r>
            <a:br>
              <a:rPr lang="en-US" sz="1200" dirty="0"/>
            </a:br>
            <a:r>
              <a:rPr lang="en-US" sz="1200" dirty="0"/>
              <a:t>Image from StyleGan3</a:t>
            </a:r>
          </a:p>
        </p:txBody>
      </p:sp>
    </p:spTree>
    <p:extLst>
      <p:ext uri="{BB962C8B-B14F-4D97-AF65-F5344CB8AC3E}">
        <p14:creationId xmlns:p14="http://schemas.microsoft.com/office/powerpoint/2010/main" val="2263942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88041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Option #1: Generate Low-Resolution + </a:t>
            </a:r>
            <a:r>
              <a:rPr lang="en-US" sz="4000" dirty="0" err="1"/>
              <a:t>Upsample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48C3D5-DBA7-3BB6-71B3-A3C90FF5B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22969" r="6830"/>
          <a:stretch/>
        </p:blipFill>
        <p:spPr>
          <a:xfrm>
            <a:off x="1508758" y="1914207"/>
            <a:ext cx="8265161" cy="40918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9FD4A3-43AF-5D7A-30BC-75C7667824DD}"/>
              </a:ext>
            </a:extLst>
          </p:cNvPr>
          <p:cNvSpPr txBox="1"/>
          <p:nvPr/>
        </p:nvSpPr>
        <p:spPr>
          <a:xfrm>
            <a:off x="399245" y="6353758"/>
            <a:ext cx="6360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3"/>
              </a:rPr>
              <a:t>https://www.eecs.umich.edu/courses/eecs442-ahowens/fa23/slides/lec11-diffusion.pdf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366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#2: Generate in Latent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C3F1A9-56DE-495E-FCA9-3195390E72C5}"/>
              </a:ext>
            </a:extLst>
          </p:cNvPr>
          <p:cNvSpPr txBox="1"/>
          <p:nvPr/>
        </p:nvSpPr>
        <p:spPr>
          <a:xfrm>
            <a:off x="399245" y="6353758"/>
            <a:ext cx="6360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2"/>
              </a:rPr>
              <a:t>https://www.eecs.umich.edu/courses/eecs442-ahowens/fa23/slides/lec11-diffusion.pdf</a:t>
            </a:r>
            <a:r>
              <a:rPr lang="en-US" sz="12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240782-58F1-8CA3-6FE3-EF447C899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28674" r="12663" b="4972"/>
          <a:stretch/>
        </p:blipFill>
        <p:spPr>
          <a:xfrm>
            <a:off x="1967633" y="2080121"/>
            <a:ext cx="7563351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94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Impressive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DF37C-0A77-90FB-DF87-51E47761A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15289" r="11334" b="16478"/>
          <a:stretch/>
        </p:blipFill>
        <p:spPr>
          <a:xfrm>
            <a:off x="1117600" y="1436162"/>
            <a:ext cx="9672436" cy="4659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1EA439-8C0B-E96E-B1EA-AC394CB1622A}"/>
              </a:ext>
            </a:extLst>
          </p:cNvPr>
          <p:cNvSpPr txBox="1"/>
          <p:nvPr/>
        </p:nvSpPr>
        <p:spPr>
          <a:xfrm>
            <a:off x="399245" y="6353758"/>
            <a:ext cx="4292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Image from </a:t>
            </a:r>
            <a:r>
              <a:rPr lang="en-US" sz="1200" dirty="0">
                <a:hlinkClick r:id="rId3"/>
              </a:rPr>
              <a:t>https://cvpr2022-tutorial-diffusion-models.github.io/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9085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24F9-1EC6-5A40-81FF-8819DCD19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9AA96-901E-C3FE-3175-FAF95F9D2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Variational</a:t>
            </a:r>
            <a:r>
              <a:rPr lang="zh-CN" altLang="en-US" dirty="0"/>
              <a:t> </a:t>
            </a:r>
            <a:r>
              <a:rPr lang="en-US" altLang="zh-CN" dirty="0"/>
              <a:t>Autoencoders</a:t>
            </a:r>
            <a:r>
              <a:rPr lang="zh-CN" altLang="en-US" dirty="0"/>
              <a:t> </a:t>
            </a:r>
            <a:r>
              <a:rPr lang="en-US" altLang="zh-CN" dirty="0"/>
              <a:t>(VAEs)</a:t>
            </a:r>
          </a:p>
          <a:p>
            <a:pPr lvl="1"/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encoder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decoder</a:t>
            </a:r>
          </a:p>
          <a:p>
            <a:pPr lvl="1"/>
            <a:r>
              <a:rPr lang="en-US" altLang="zh-CN" dirty="0"/>
              <a:t>Trained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variational</a:t>
            </a:r>
            <a:r>
              <a:rPr lang="zh-CN" altLang="en-US" dirty="0"/>
              <a:t> </a:t>
            </a:r>
            <a:r>
              <a:rPr lang="en-US" altLang="zh-CN" dirty="0"/>
              <a:t>inference</a:t>
            </a:r>
          </a:p>
          <a:p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Adversarial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(GANs)</a:t>
            </a:r>
          </a:p>
          <a:p>
            <a:pPr lvl="1"/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discriminator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generator</a:t>
            </a:r>
          </a:p>
          <a:p>
            <a:pPr lvl="1"/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generator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fool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discriminator</a:t>
            </a:r>
          </a:p>
          <a:p>
            <a:r>
              <a:rPr lang="en-US" altLang="zh-CN" dirty="0"/>
              <a:t>Denoising</a:t>
            </a:r>
            <a:r>
              <a:rPr lang="zh-CN" altLang="en-US" dirty="0"/>
              <a:t> </a:t>
            </a:r>
            <a:r>
              <a:rPr lang="en-US" altLang="zh-CN" dirty="0"/>
              <a:t>diffusion</a:t>
            </a:r>
            <a:r>
              <a:rPr lang="zh-CN" altLang="en-US" dirty="0"/>
              <a:t> </a:t>
            </a:r>
            <a:r>
              <a:rPr lang="en-US" altLang="zh-CN" dirty="0"/>
              <a:t>Decoders</a:t>
            </a:r>
          </a:p>
          <a:p>
            <a:pPr lvl="1"/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denoising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recursively</a:t>
            </a:r>
            <a:r>
              <a:rPr lang="zh-CN" altLang="en-US" dirty="0"/>
              <a:t> </a:t>
            </a:r>
            <a:r>
              <a:rPr lang="en-US" altLang="zh-CN" dirty="0"/>
              <a:t>denoise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noising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starting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noise</a:t>
            </a:r>
          </a:p>
          <a:p>
            <a:pPr marL="457200" lvl="1" indent="0">
              <a:buNone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962237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(2) Representation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Learning from limited labels</a:t>
            </a:r>
            <a:endParaRPr lang="en-US" altLang="zh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2F5CAE-C290-ABBF-A2DC-FF547BDA4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55" y="2270727"/>
            <a:ext cx="7882890" cy="4041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CD245F-8679-CF12-7E80-BED1781B4DE4}"/>
              </a:ext>
            </a:extLst>
          </p:cNvPr>
          <p:cNvSpPr txBox="1"/>
          <p:nvPr/>
        </p:nvSpPr>
        <p:spPr>
          <a:xfrm>
            <a:off x="399245" y="6353758"/>
            <a:ext cx="4366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from </a:t>
            </a:r>
            <a:r>
              <a:rPr lang="en-US" sz="1200" dirty="0">
                <a:hlinkClick r:id="rId3"/>
              </a:rPr>
              <a:t>https://research.aimultiple.com/image-classification/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0727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(</a:t>
            </a:r>
            <a:r>
              <a:rPr lang="en-US" altLang="zh-CN" dirty="0"/>
              <a:t>3</a:t>
            </a:r>
            <a:r>
              <a:rPr lang="en-US" dirty="0"/>
              <a:t>) Super-resolution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1BCD8-F463-8D1F-D42E-378D13DAC0D5}"/>
              </a:ext>
            </a:extLst>
          </p:cNvPr>
          <p:cNvSpPr txBox="1"/>
          <p:nvPr/>
        </p:nvSpPr>
        <p:spPr>
          <a:xfrm>
            <a:off x="399245" y="6353758"/>
            <a:ext cx="4666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from </a:t>
            </a:r>
            <a:r>
              <a:rPr lang="en-US" sz="1200" dirty="0">
                <a:hlinkClick r:id="rId2"/>
              </a:rPr>
              <a:t>https://heartbeat.comet.ml/super-resolution-580424fb7f7c</a:t>
            </a:r>
            <a:r>
              <a:rPr lang="zh-CN" altLang="en-US" sz="1200" dirty="0"/>
              <a:t> </a:t>
            </a:r>
            <a:endParaRPr lang="en-US" sz="1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528C75-AC0E-A0A0-03ED-5A388D016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77" y="2080432"/>
            <a:ext cx="11364445" cy="374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513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700" dirty="0"/>
              <a:t>Application:</a:t>
            </a:r>
            <a:r>
              <a:rPr lang="zh-CN" altLang="en-US" sz="3700" dirty="0"/>
              <a:t> </a:t>
            </a:r>
            <a:r>
              <a:rPr lang="en-US" altLang="zh-CN" sz="3700" dirty="0"/>
              <a:t>(4)</a:t>
            </a:r>
            <a:r>
              <a:rPr lang="zh-CN" altLang="en-US" sz="3700" dirty="0"/>
              <a:t> </a:t>
            </a:r>
            <a:r>
              <a:rPr lang="en-US" altLang="zh-CN" sz="3700" dirty="0"/>
              <a:t>Colorization,</a:t>
            </a:r>
            <a:r>
              <a:rPr lang="zh-CN" altLang="en-US" sz="3700" dirty="0"/>
              <a:t> </a:t>
            </a:r>
            <a:r>
              <a:rPr lang="en-US" altLang="zh-CN" sz="3700" dirty="0"/>
              <a:t>Inpainting,</a:t>
            </a:r>
            <a:r>
              <a:rPr lang="zh-CN" altLang="en-US" sz="3700" dirty="0"/>
              <a:t> </a:t>
            </a:r>
            <a:r>
              <a:rPr lang="en-US" altLang="zh-CN" sz="3700" dirty="0"/>
              <a:t>Restoration</a:t>
            </a:r>
            <a:endParaRPr lang="en-US" sz="37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C8AD0-3626-DCFA-A9D4-DA8A926C05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28565" r="4922" b="16217"/>
          <a:stretch/>
        </p:blipFill>
        <p:spPr>
          <a:xfrm>
            <a:off x="288757" y="1494367"/>
            <a:ext cx="11614485" cy="38692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391FC0-31ED-0ED4-CA6A-318550766F14}"/>
              </a:ext>
            </a:extLst>
          </p:cNvPr>
          <p:cNvSpPr txBox="1"/>
          <p:nvPr/>
        </p:nvSpPr>
        <p:spPr>
          <a:xfrm>
            <a:off x="399245" y="6353758"/>
            <a:ext cx="5660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from Palette: Image-to-Image Diffusion Models</a:t>
            </a:r>
            <a:r>
              <a:rPr lang="zh-CN" altLang="en-US" sz="1200" dirty="0"/>
              <a:t> </a:t>
            </a:r>
            <a:r>
              <a:rPr lang="en-US" altLang="zh-CN" sz="1200" dirty="0">
                <a:hlinkClick r:id="rId3"/>
              </a:rPr>
              <a:t>https://arxiv.org/pdf/2111.05826</a:t>
            </a:r>
            <a:r>
              <a:rPr lang="zh-CN" altLang="en-US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5369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Application:</a:t>
            </a:r>
            <a:r>
              <a:rPr lang="zh-CN" altLang="en-US" dirty="0"/>
              <a:t> </a:t>
            </a:r>
            <a:r>
              <a:rPr lang="en-US" altLang="zh-CN" dirty="0"/>
              <a:t>(5)</a:t>
            </a:r>
            <a:r>
              <a:rPr lang="zh-CN" altLang="en-US" dirty="0"/>
              <a:t> </a:t>
            </a:r>
            <a:r>
              <a:rPr lang="en-US" altLang="zh-CN" dirty="0" err="1"/>
              <a:t>Outfilling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A2B770-9597-C726-60C0-CD6751255E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 t="14577" r="17797" b="11658"/>
          <a:stretch/>
        </p:blipFill>
        <p:spPr>
          <a:xfrm>
            <a:off x="2045776" y="1441342"/>
            <a:ext cx="7501180" cy="4789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0F8918-E27B-87A1-F718-DA7FA073C7C0}"/>
              </a:ext>
            </a:extLst>
          </p:cNvPr>
          <p:cNvSpPr txBox="1"/>
          <p:nvPr/>
        </p:nvSpPr>
        <p:spPr>
          <a:xfrm>
            <a:off x="399245" y="6353758"/>
            <a:ext cx="5660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from Palette: Image-to-Image Diffusion Models</a:t>
            </a:r>
            <a:r>
              <a:rPr lang="zh-CN" altLang="en-US" sz="1200" dirty="0"/>
              <a:t> </a:t>
            </a:r>
            <a:r>
              <a:rPr lang="en-US" altLang="zh-CN" sz="1200" dirty="0">
                <a:hlinkClick r:id="rId3"/>
              </a:rPr>
              <a:t>https://arxiv.org/pdf/2111.05826</a:t>
            </a:r>
            <a:r>
              <a:rPr lang="zh-CN" altLang="en-US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2340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Makes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Model?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trilemma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F43CD-CAAB-C5D1-D806-784015AC9DD0}"/>
              </a:ext>
            </a:extLst>
          </p:cNvPr>
          <p:cNvSpPr txBox="1"/>
          <p:nvPr/>
        </p:nvSpPr>
        <p:spPr>
          <a:xfrm>
            <a:off x="399245" y="6353758"/>
            <a:ext cx="7653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from Tackling the Generative Learning Trilemma with Denoising Diffusion GANs</a:t>
            </a:r>
            <a:r>
              <a:rPr lang="zh-CN" altLang="en-US" sz="1200" dirty="0"/>
              <a:t> </a:t>
            </a:r>
            <a:r>
              <a:rPr lang="en-US" altLang="zh-CN" sz="1200" dirty="0">
                <a:hlinkClick r:id="rId2"/>
              </a:rPr>
              <a:t>https://arxiv.org/pdf/2112.07804</a:t>
            </a:r>
            <a:r>
              <a:rPr lang="zh-CN" altLang="en-US" sz="1200" dirty="0"/>
              <a:t> 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244A9-5934-CE61-C650-97ABE1E19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r="10885" b="9508"/>
          <a:stretch/>
        </p:blipFill>
        <p:spPr>
          <a:xfrm>
            <a:off x="3834050" y="2240170"/>
            <a:ext cx="4694360" cy="393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43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8810</TotalTime>
  <Words>1322</Words>
  <Application>Microsoft Macintosh PowerPoint</Application>
  <PresentationFormat>Widescreen</PresentationFormat>
  <Paragraphs>203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Times New Roman</vt:lpstr>
      <vt:lpstr>Office Theme</vt:lpstr>
      <vt:lpstr>Deep Generative Models</vt:lpstr>
      <vt:lpstr>Outline</vt:lpstr>
      <vt:lpstr>Deep Generative Models</vt:lpstr>
      <vt:lpstr>Application: (1) Image Generation</vt:lpstr>
      <vt:lpstr>Application: (2) Representation Learning</vt:lpstr>
      <vt:lpstr>Application: (3) Super-resolution</vt:lpstr>
      <vt:lpstr>Application: (4) Colorization, Inpainting, Restoration</vt:lpstr>
      <vt:lpstr>Application: (5) Outfilling</vt:lpstr>
      <vt:lpstr>What Makes a Good Generative Model?</vt:lpstr>
      <vt:lpstr>Variational Auto-Encoders (VAEs)</vt:lpstr>
      <vt:lpstr>Background: Auto-Encoders</vt:lpstr>
      <vt:lpstr>Background: Auto-Encoders</vt:lpstr>
      <vt:lpstr>Background: Use Case of Auto-Encoders</vt:lpstr>
      <vt:lpstr>Variational Auto-Encoder (VAE)</vt:lpstr>
      <vt:lpstr>Variational Auto-Encoder (VAE)</vt:lpstr>
      <vt:lpstr>Variational Auto-Encoder (VAE)</vt:lpstr>
      <vt:lpstr>Variational Inference*</vt:lpstr>
      <vt:lpstr>Parameterization of Posterior Distribution</vt:lpstr>
      <vt:lpstr>The Final ELBO Objective</vt:lpstr>
      <vt:lpstr>VAEs for Image Generation</vt:lpstr>
      <vt:lpstr>Open-source Code</vt:lpstr>
      <vt:lpstr>Generative Adversarial Network (GAN)</vt:lpstr>
      <vt:lpstr>Two Components</vt:lpstr>
      <vt:lpstr>GAN Architecture</vt:lpstr>
      <vt:lpstr>Training Discriminator</vt:lpstr>
      <vt:lpstr>Training Generator</vt:lpstr>
      <vt:lpstr>GAN’s Formulation</vt:lpstr>
      <vt:lpstr>Latent Vectors Capture Interesting Patterns</vt:lpstr>
      <vt:lpstr>Track Updates at the GAN Zoo</vt:lpstr>
      <vt:lpstr>Denoising Diffusion Model</vt:lpstr>
      <vt:lpstr>The State-of-the-Art Generative Model</vt:lpstr>
      <vt:lpstr>Why Diffusion?</vt:lpstr>
      <vt:lpstr>Learning Process</vt:lpstr>
      <vt:lpstr>Distribution Changes Through Time</vt:lpstr>
      <vt:lpstr>Training</vt:lpstr>
      <vt:lpstr>Training</vt:lpstr>
      <vt:lpstr>Model Details</vt:lpstr>
      <vt:lpstr>U-Net Based Diffusion Models</vt:lpstr>
      <vt:lpstr>U-Net Problem</vt:lpstr>
      <vt:lpstr>Option #1: Generate Low-Resolution + Upsample</vt:lpstr>
      <vt:lpstr>Option #2: Generate in Latent Space</vt:lpstr>
      <vt:lpstr>Impressive Results</vt:lpstr>
      <vt:lpstr>Conclusion</vt:lpstr>
    </vt:vector>
  </TitlesOfParts>
  <Company>HEC Montréal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Clustering</dc:title>
  <dc:creator>jian tang</dc:creator>
  <cp:lastModifiedBy>Jian Tang</cp:lastModifiedBy>
  <cp:revision>325</cp:revision>
  <dcterms:created xsi:type="dcterms:W3CDTF">2018-09-11T21:06:02Z</dcterms:created>
  <dcterms:modified xsi:type="dcterms:W3CDTF">2024-11-07T20:16:04Z</dcterms:modified>
</cp:coreProperties>
</file>